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slide+xml" PartName="/ppt/slides/slide31.xml"/>
  <Override ContentType="application/vnd.openxmlformats-officedocument.presentationml.slide+xml" PartName="/ppt/slides/slide32.xml"/>
  <Override ContentType="application/vnd.openxmlformats-officedocument.presentationml.slide+xml" PartName="/ppt/slides/slide33.xml"/>
  <Override ContentType="application/vnd.openxmlformats-officedocument.presentationml.slide+xml" PartName="/ppt/slides/slide34.xml"/>
  <Override ContentType="application/vnd.openxmlformats-officedocument.presentationml.slide+xml" PartName="/ppt/slides/slide35.xml"/>
  <Override ContentType="application/vnd.openxmlformats-officedocument.presentationml.slide+xml" PartName="/ppt/slides/slide36.xml"/>
  <Override ContentType="application/vnd.openxmlformats-officedocument.presentationml.slide+xml" PartName="/ppt/slides/slide37.xml"/>
  <Override ContentType="application/vnd.openxmlformats-officedocument.presentationml.slide+xml" PartName="/ppt/slides/slide38.xml"/>
  <Override ContentType="application/vnd.openxmlformats-officedocument.presentationml.slide+xml" PartName="/ppt/slides/slide39.xml"/>
  <Override ContentType="application/vnd.openxmlformats-officedocument.presentationml.slide+xml" PartName="/ppt/slides/slide40.xml"/>
  <Override ContentType="application/vnd.openxmlformats-officedocument.presentationml.slide+xml" PartName="/ppt/slides/slide41.xml"/>
  <Override ContentType="application/vnd.openxmlformats-officedocument.presentationml.slide+xml" PartName="/ppt/slides/slide42.xml"/>
  <Override ContentType="application/vnd.openxmlformats-officedocument.presentationml.slide+xml" PartName="/ppt/slides/slide43.xml"/>
  <Override ContentType="application/vnd.openxmlformats-officedocument.presentationml.slide+xml" PartName="/ppt/slides/slide44.xml"/>
  <Override ContentType="application/vnd.openxmlformats-officedocument.presentationml.slide+xml" PartName="/ppt/slides/slide45.xml"/>
  <Override ContentType="application/vnd.openxmlformats-officedocument.presentationml.slide+xml" PartName="/ppt/slides/slide46.xml"/>
  <Override ContentType="application/vnd.openxmlformats-officedocument.presentationml.slide+xml" PartName="/ppt/slides/slide47.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Lst>
  <p:sldSz cx="18288000" cy="10287000"/>
  <p:notesSz cx="6858000" cy="9144000"/>
  <p:embeddedFontLst>
    <p:embeddedFont>
      <p:font typeface="Faustina Bold" charset="1" panose="00000800000000000000"/>
      <p:regular r:id="rId53"/>
    </p:embeddedFont>
    <p:embeddedFont>
      <p:font typeface="Calistoga" charset="1" panose="00000500000000000000"/>
      <p:regular r:id="rId54"/>
    </p:embeddedFont>
    <p:embeddedFont>
      <p:font typeface="Faustina Medium" charset="1" panose="00000600000000000000"/>
      <p:regular r:id="rId55"/>
    </p:embeddedFont>
    <p:embeddedFont>
      <p:font typeface="Faustina" charset="1" panose="00000500000000000000"/>
      <p:regular r:id="rId56"/>
    </p:embeddedFont>
    <p:embeddedFont>
      <p:font typeface="Open Sans Bold" charset="1" panose="00000000000000000000"/>
      <p:regular r:id="rId5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slides/slide31.xml" Type="http://schemas.openxmlformats.org/officeDocument/2006/relationships/slide"/><Relationship Id="rId37" Target="slides/slide32.xml" Type="http://schemas.openxmlformats.org/officeDocument/2006/relationships/slide"/><Relationship Id="rId38" Target="slides/slide33.xml" Type="http://schemas.openxmlformats.org/officeDocument/2006/relationships/slide"/><Relationship Id="rId39" Target="slides/slide34.xml" Type="http://schemas.openxmlformats.org/officeDocument/2006/relationships/slide"/><Relationship Id="rId4" Target="theme/theme1.xml" Type="http://schemas.openxmlformats.org/officeDocument/2006/relationships/theme"/><Relationship Id="rId40" Target="slides/slide35.xml" Type="http://schemas.openxmlformats.org/officeDocument/2006/relationships/slide"/><Relationship Id="rId41" Target="slides/slide36.xml" Type="http://schemas.openxmlformats.org/officeDocument/2006/relationships/slide"/><Relationship Id="rId42" Target="slides/slide37.xml" Type="http://schemas.openxmlformats.org/officeDocument/2006/relationships/slide"/><Relationship Id="rId43" Target="slides/slide38.xml" Type="http://schemas.openxmlformats.org/officeDocument/2006/relationships/slide"/><Relationship Id="rId44" Target="slides/slide39.xml" Type="http://schemas.openxmlformats.org/officeDocument/2006/relationships/slide"/><Relationship Id="rId45" Target="slides/slide40.xml" Type="http://schemas.openxmlformats.org/officeDocument/2006/relationships/slide"/><Relationship Id="rId46" Target="slides/slide41.xml" Type="http://schemas.openxmlformats.org/officeDocument/2006/relationships/slide"/><Relationship Id="rId47" Target="slides/slide42.xml" Type="http://schemas.openxmlformats.org/officeDocument/2006/relationships/slide"/><Relationship Id="rId48" Target="slides/slide43.xml" Type="http://schemas.openxmlformats.org/officeDocument/2006/relationships/slide"/><Relationship Id="rId49" Target="slides/slide44.xml" Type="http://schemas.openxmlformats.org/officeDocument/2006/relationships/slide"/><Relationship Id="rId5" Target="tableStyles.xml" Type="http://schemas.openxmlformats.org/officeDocument/2006/relationships/tableStyles"/><Relationship Id="rId50" Target="slides/slide45.xml" Type="http://schemas.openxmlformats.org/officeDocument/2006/relationships/slide"/><Relationship Id="rId51" Target="slides/slide46.xml" Type="http://schemas.openxmlformats.org/officeDocument/2006/relationships/slide"/><Relationship Id="rId52" Target="slides/slide47.xml" Type="http://schemas.openxmlformats.org/officeDocument/2006/relationships/slide"/><Relationship Id="rId53" Target="fonts/font53.fntdata" Type="http://schemas.openxmlformats.org/officeDocument/2006/relationships/font"/><Relationship Id="rId54" Target="fonts/font54.fntdata" Type="http://schemas.openxmlformats.org/officeDocument/2006/relationships/font"/><Relationship Id="rId55" Target="fonts/font55.fntdata" Type="http://schemas.openxmlformats.org/officeDocument/2006/relationships/font"/><Relationship Id="rId56" Target="fonts/font56.fntdata" Type="http://schemas.openxmlformats.org/officeDocument/2006/relationships/font"/><Relationship Id="rId57" Target="fonts/font57.fntdata" Type="http://schemas.openxmlformats.org/officeDocument/2006/relationships/font"/><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https://sungomedia.vn" TargetMode="External" Type="http://schemas.openxmlformats.org/officeDocument/2006/relationships/hyperlink"/><Relationship Id="rId3" Target="../media/image1.png" Type="http://schemas.openxmlformats.org/officeDocument/2006/relationships/image"/><Relationship Id="rId4" Target="../media/image2.png" Type="http://schemas.openxmlformats.org/officeDocument/2006/relationships/image"/><Relationship Id="rId5" Target="../media/image3.svg" Type="http://schemas.openxmlformats.org/officeDocument/2006/relationships/image"/><Relationship Id="rId6" Target="../media/image4.png" Type="http://schemas.openxmlformats.org/officeDocument/2006/relationships/image"/><Relationship Id="rId7" Target="../media/image5.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 Id="rId3" Target="../media/image1.png" Type="http://schemas.openxmlformats.org/officeDocument/2006/relationships/image"/><Relationship Id="rId4" Target="../media/image7.png" Type="http://schemas.openxmlformats.org/officeDocument/2006/relationships/image"/><Relationship Id="rId5" Target="../media/image8.jpe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png" Type="http://schemas.openxmlformats.org/officeDocument/2006/relationships/image"/><Relationship Id="rId3" Target="../media/image10.jpeg" Type="http://schemas.openxmlformats.org/officeDocument/2006/relationships/image"/><Relationship Id="rId4" Target="../media/image11.png" Type="http://schemas.openxmlformats.org/officeDocument/2006/relationships/image"/><Relationship Id="rId5" Target="../media/image12.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 Id="rId3" Target="../media/image12.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png" Type="http://schemas.openxmlformats.org/officeDocument/2006/relationships/image"/><Relationship Id="rId3" Target="../media/image16.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7.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6.png" Type="http://schemas.openxmlformats.org/officeDocument/2006/relationships/image"/><Relationship Id="rId11" Target="../media/image27.png" Type="http://schemas.openxmlformats.org/officeDocument/2006/relationships/image"/><Relationship Id="rId12" Target="../media/image28.png" Type="http://schemas.openxmlformats.org/officeDocument/2006/relationships/image"/><Relationship Id="rId13" Target="../media/image29.png" Type="http://schemas.openxmlformats.org/officeDocument/2006/relationships/image"/><Relationship Id="rId14" Target="../media/image30.png" Type="http://schemas.openxmlformats.org/officeDocument/2006/relationships/image"/><Relationship Id="rId15" Target="../media/image31.png" Type="http://schemas.openxmlformats.org/officeDocument/2006/relationships/image"/><Relationship Id="rId16" Target="../media/image32.png" Type="http://schemas.openxmlformats.org/officeDocument/2006/relationships/image"/><Relationship Id="rId17" Target="../media/image33.png" Type="http://schemas.openxmlformats.org/officeDocument/2006/relationships/image"/><Relationship Id="rId18" Target="../media/image34.png" Type="http://schemas.openxmlformats.org/officeDocument/2006/relationships/image"/><Relationship Id="rId2" Target="../media/image18.png" Type="http://schemas.openxmlformats.org/officeDocument/2006/relationships/image"/><Relationship Id="rId3" Target="../media/image19.png" Type="http://schemas.openxmlformats.org/officeDocument/2006/relationships/image"/><Relationship Id="rId4" Target="../media/image20.png" Type="http://schemas.openxmlformats.org/officeDocument/2006/relationships/image"/><Relationship Id="rId5" Target="../media/image21.png" Type="http://schemas.openxmlformats.org/officeDocument/2006/relationships/image"/><Relationship Id="rId6" Target="../media/image22.png" Type="http://schemas.openxmlformats.org/officeDocument/2006/relationships/image"/><Relationship Id="rId7" Target="../media/image23.png" Type="http://schemas.openxmlformats.org/officeDocument/2006/relationships/image"/><Relationship Id="rId8" Target="../media/image24.png" Type="http://schemas.openxmlformats.org/officeDocument/2006/relationships/image"/><Relationship Id="rId9" Target="../media/image25.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42.png" Type="http://schemas.openxmlformats.org/officeDocument/2006/relationships/image"/><Relationship Id="rId11" Target="../media/image43.png" Type="http://schemas.openxmlformats.org/officeDocument/2006/relationships/image"/><Relationship Id="rId12" Target="../media/image44.png" Type="http://schemas.openxmlformats.org/officeDocument/2006/relationships/image"/><Relationship Id="rId13" Target="../media/image45.png" Type="http://schemas.openxmlformats.org/officeDocument/2006/relationships/image"/><Relationship Id="rId14" Target="../media/image46.png" Type="http://schemas.openxmlformats.org/officeDocument/2006/relationships/image"/><Relationship Id="rId2" Target="../media/image35.png" Type="http://schemas.openxmlformats.org/officeDocument/2006/relationships/image"/><Relationship Id="rId3" Target="../media/image36.png" Type="http://schemas.openxmlformats.org/officeDocument/2006/relationships/image"/><Relationship Id="rId4" Target="../media/image37.png" Type="http://schemas.openxmlformats.org/officeDocument/2006/relationships/image"/><Relationship Id="rId5" Target="../media/image38.png" Type="http://schemas.openxmlformats.org/officeDocument/2006/relationships/image"/><Relationship Id="rId6" Target="../media/image39.png" Type="http://schemas.openxmlformats.org/officeDocument/2006/relationships/image"/><Relationship Id="rId7" Target="../media/image40.png" Type="http://schemas.openxmlformats.org/officeDocument/2006/relationships/image"/><Relationship Id="rId8" Target="../media/image41.png" Type="http://schemas.openxmlformats.org/officeDocument/2006/relationships/image"/><Relationship Id="rId9" Target="https://blob-careerlinkvn.careerlink.vn/company_logos/df7fe608ef1ad012c4d12a65ee7b034d.png" TargetMode="External" Type="http://schemas.openxmlformats.org/officeDocument/2006/relationships/hyperlink"/></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7.jpeg" Type="http://schemas.openxmlformats.org/officeDocument/2006/relationships/image"/><Relationship Id="rId3" Target="../media/image48.png" Type="http://schemas.openxmlformats.org/officeDocument/2006/relationships/image"/><Relationship Id="rId4" Target="../media/image49.svg" Type="http://schemas.openxmlformats.org/officeDocument/2006/relationships/image"/><Relationship Id="rId5" Target="../media/image1.png" Type="http://schemas.openxmlformats.org/officeDocument/2006/relationships/image"/><Relationship Id="rId6" Target="../media/image2.png" Type="http://schemas.openxmlformats.org/officeDocument/2006/relationships/image"/><Relationship Id="rId7" Target="../media/image3.svg" Type="http://schemas.openxmlformats.org/officeDocument/2006/relationships/image"/><Relationship Id="rId8" Target="../media/image4.png" Type="http://schemas.openxmlformats.org/officeDocument/2006/relationships/image"/><Relationship Id="rId9" Target="../media/image5.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0.png" Type="http://schemas.openxmlformats.org/officeDocument/2006/relationships/image"/><Relationship Id="rId3" Target="../media/image51.png" Type="http://schemas.openxmlformats.org/officeDocument/2006/relationships/image"/><Relationship Id="rId4" Target="../media/image52.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3.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png" Type="http://schemas.openxmlformats.org/officeDocument/2006/relationships/image"/><Relationship Id="rId3" Target="../media/image55.png" Type="http://schemas.openxmlformats.org/officeDocument/2006/relationships/image"/><Relationship Id="rId4" Target="../media/image56.png" Type="http://schemas.openxmlformats.org/officeDocument/2006/relationships/image"/><Relationship Id="rId5" Target="../media/image57.pn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8.png" Type="http://schemas.openxmlformats.org/officeDocument/2006/relationships/image"/><Relationship Id="rId3" Target="../media/image56.png" Type="http://schemas.openxmlformats.org/officeDocument/2006/relationships/image"/><Relationship Id="rId4" Target="../media/image59.jpe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0.png" Type="http://schemas.openxmlformats.org/officeDocument/2006/relationships/image"/><Relationship Id="rId3" Target="../media/image61.png" Type="http://schemas.openxmlformats.org/officeDocument/2006/relationships/image"/><Relationship Id="rId4" Target="../media/image62.png" Type="http://schemas.openxmlformats.org/officeDocument/2006/relationships/image"/><Relationship Id="rId5" Target="../media/image63.pn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4.pn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5.png" Type="http://schemas.openxmlformats.org/officeDocument/2006/relationships/image"/><Relationship Id="rId3" Target="../media/image66.png" Type="http://schemas.openxmlformats.org/officeDocument/2006/relationships/image"/><Relationship Id="rId4" Target="../media/image67.pn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8.png" Type="http://schemas.openxmlformats.org/officeDocument/2006/relationships/image"/><Relationship Id="rId3" Target="../media/image69.png" Type="http://schemas.openxmlformats.org/officeDocument/2006/relationships/image"/><Relationship Id="rId4" Target="../media/image70.png" Type="http://schemas.openxmlformats.org/officeDocument/2006/relationships/image"/><Relationship Id="rId5" Target="../media/image71.pn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2.png" Type="http://schemas.openxmlformats.org/officeDocument/2006/relationships/image"/><Relationship Id="rId3" Target="../media/image73.png" Type="http://schemas.openxmlformats.org/officeDocument/2006/relationships/image"/><Relationship Id="rId4" Target="../media/image74.pn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5.jpeg" Type="http://schemas.openxmlformats.org/officeDocument/2006/relationships/image"/><Relationship Id="rId3" Target="../media/image76.jpeg" Type="http://schemas.openxmlformats.org/officeDocument/2006/relationships/image"/><Relationship Id="rId4" Target="../media/image77.jpe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8.png" Type="http://schemas.openxmlformats.org/officeDocument/2006/relationships/image"/><Relationship Id="rId3" Target="../media/image79.png" Type="http://schemas.openxmlformats.org/officeDocument/2006/relationships/image"/><Relationship Id="rId4" Target="../media/image80.png" Type="http://schemas.openxmlformats.org/officeDocument/2006/relationships/image"/><Relationship Id="rId5" Target="../media/image81.pn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png" Type="http://schemas.openxmlformats.org/officeDocument/2006/relationships/image"/><Relationship Id="rId3" Target="../media/image82.png" Type="http://schemas.openxmlformats.org/officeDocument/2006/relationships/image"/><Relationship Id="rId4" Target="../media/image83.png" Type="http://schemas.openxmlformats.org/officeDocument/2006/relationships/image"/><Relationship Id="rId5" Target="../media/image84.png" Type="http://schemas.openxmlformats.org/officeDocument/2006/relationships/image"/><Relationship Id="rId6" Target="../media/image85.pn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6.png" Type="http://schemas.openxmlformats.org/officeDocument/2006/relationships/image"/><Relationship Id="rId3" Target="../media/image87.png" Type="http://schemas.openxmlformats.org/officeDocument/2006/relationships/image"/><Relationship Id="rId4" Target="../media/image88.png" Type="http://schemas.openxmlformats.org/officeDocument/2006/relationships/image"/><Relationship Id="rId5" Target="../media/image89.pn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0.png" Type="http://schemas.openxmlformats.org/officeDocument/2006/relationships/image"/><Relationship Id="rId3" Target="../media/image91.png" Type="http://schemas.openxmlformats.org/officeDocument/2006/relationships/image"/><Relationship Id="rId4" Target="../media/image92.png" Type="http://schemas.openxmlformats.org/officeDocument/2006/relationships/image"/></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3.png" Type="http://schemas.openxmlformats.org/officeDocument/2006/relationships/image"/><Relationship Id="rId3" Target="../media/image94.png" Type="http://schemas.openxmlformats.org/officeDocument/2006/relationships/image"/><Relationship Id="rId4" Target="../media/image95.png" Type="http://schemas.openxmlformats.org/officeDocument/2006/relationships/image"/><Relationship Id="rId5" Target="../media/image96.png" Type="http://schemas.openxmlformats.org/officeDocument/2006/relationships/image"/></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7.jpeg" Type="http://schemas.openxmlformats.org/officeDocument/2006/relationships/image"/><Relationship Id="rId3" Target="../media/image48.png" Type="http://schemas.openxmlformats.org/officeDocument/2006/relationships/image"/><Relationship Id="rId4" Target="../media/image49.svg" Type="http://schemas.openxmlformats.org/officeDocument/2006/relationships/image"/><Relationship Id="rId5" Target="../media/image1.png" Type="http://schemas.openxmlformats.org/officeDocument/2006/relationships/image"/><Relationship Id="rId6" Target="../media/image2.png" Type="http://schemas.openxmlformats.org/officeDocument/2006/relationships/image"/><Relationship Id="rId7" Target="../media/image3.svg" Type="http://schemas.openxmlformats.org/officeDocument/2006/relationships/image"/><Relationship Id="rId8" Target="../media/image4.png" Type="http://schemas.openxmlformats.org/officeDocument/2006/relationships/image"/><Relationship Id="rId9" Target="../media/image5.svg" Type="http://schemas.openxmlformats.org/officeDocument/2006/relationships/image"/></Relationships>
</file>

<file path=ppt/slides/_rels/slide3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7.png" Type="http://schemas.openxmlformats.org/officeDocument/2006/relationships/image"/><Relationship Id="rId3" Target="../media/image98.png" Type="http://schemas.openxmlformats.org/officeDocument/2006/relationships/image"/><Relationship Id="rId4" Target="../media/image99.png" Type="http://schemas.openxmlformats.org/officeDocument/2006/relationships/image"/></Relationships>
</file>

<file path=ppt/slides/_rels/slide3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0.png" Type="http://schemas.openxmlformats.org/officeDocument/2006/relationships/image"/><Relationship Id="rId3" Target="../media/image101.png" Type="http://schemas.openxmlformats.org/officeDocument/2006/relationships/image"/><Relationship Id="rId4" Target="../media/image102.png" Type="http://schemas.openxmlformats.org/officeDocument/2006/relationships/image"/></Relationships>
</file>

<file path=ppt/slides/_rels/slide3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3.png" Type="http://schemas.openxmlformats.org/officeDocument/2006/relationships/image"/><Relationship Id="rId3" Target="../media/image104.png" Type="http://schemas.openxmlformats.org/officeDocument/2006/relationships/image"/><Relationship Id="rId4" Target="../media/image105.png" Type="http://schemas.openxmlformats.org/officeDocument/2006/relationships/image"/></Relationships>
</file>

<file path=ppt/slides/_rels/slide3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6.png" Type="http://schemas.openxmlformats.org/officeDocument/2006/relationships/image"/><Relationship Id="rId3" Target="../media/image107.png" Type="http://schemas.openxmlformats.org/officeDocument/2006/relationships/image"/><Relationship Id="rId4" Target="../media/image108.png" Type="http://schemas.openxmlformats.org/officeDocument/2006/relationships/image"/></Relationships>
</file>

<file path=ppt/slides/_rels/slide3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9.png" Type="http://schemas.openxmlformats.org/officeDocument/2006/relationships/image"/><Relationship Id="rId3" Target="../media/image110.png" Type="http://schemas.openxmlformats.org/officeDocument/2006/relationships/image"/><Relationship Id="rId4" Target="../media/image111.png" Type="http://schemas.openxmlformats.org/officeDocument/2006/relationships/image"/></Relationships>
</file>

<file path=ppt/slides/_rels/slide3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2.jpeg" Type="http://schemas.openxmlformats.org/officeDocument/2006/relationships/image"/><Relationship Id="rId3" Target="../media/image113.jpeg" Type="http://schemas.openxmlformats.org/officeDocument/2006/relationships/image"/><Relationship Id="rId4" Target="../media/image114.jpeg" Type="http://schemas.openxmlformats.org/officeDocument/2006/relationships/image"/></Relationships>
</file>

<file path=ppt/slides/_rels/slide3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5.png" Type="http://schemas.openxmlformats.org/officeDocument/2006/relationships/image"/><Relationship Id="rId3" Target="../media/image116.png" Type="http://schemas.openxmlformats.org/officeDocument/2006/relationships/image"/></Relationships>
</file>

<file path=ppt/slides/_rels/slide3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7.png" Type="http://schemas.openxmlformats.org/officeDocument/2006/relationships/image"/><Relationship Id="rId3" Target="../media/image118.png" Type="http://schemas.openxmlformats.org/officeDocument/2006/relationships/image"/><Relationship Id="rId4" Target="../media/image119.png" Type="http://schemas.openxmlformats.org/officeDocument/2006/relationships/image"/></Relationships>
</file>

<file path=ppt/slides/_rels/slide3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0.png" Type="http://schemas.openxmlformats.org/officeDocument/2006/relationships/image"/><Relationship Id="rId3" Target="../media/image121.png" Type="http://schemas.openxmlformats.org/officeDocument/2006/relationships/image"/></Relationships>
</file>

<file path=ppt/slides/_rels/slide4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2.png" Type="http://schemas.openxmlformats.org/officeDocument/2006/relationships/image"/><Relationship Id="rId3" Target="../media/image123.png" Type="http://schemas.openxmlformats.org/officeDocument/2006/relationships/image"/></Relationships>
</file>

<file path=ppt/slides/_rels/slide4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4.png" Type="http://schemas.openxmlformats.org/officeDocument/2006/relationships/image"/><Relationship Id="rId3" Target="../media/image125.png" Type="http://schemas.openxmlformats.org/officeDocument/2006/relationships/image"/><Relationship Id="rId4" Target="../media/image126.png" Type="http://schemas.openxmlformats.org/officeDocument/2006/relationships/image"/></Relationships>
</file>

<file path=ppt/slides/_rels/slide4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7.jpeg" Type="http://schemas.openxmlformats.org/officeDocument/2006/relationships/image"/><Relationship Id="rId3" Target="../media/image48.png" Type="http://schemas.openxmlformats.org/officeDocument/2006/relationships/image"/><Relationship Id="rId4" Target="../media/image49.svg" Type="http://schemas.openxmlformats.org/officeDocument/2006/relationships/image"/><Relationship Id="rId5" Target="../media/image1.png" Type="http://schemas.openxmlformats.org/officeDocument/2006/relationships/image"/><Relationship Id="rId6" Target="../media/image2.png" Type="http://schemas.openxmlformats.org/officeDocument/2006/relationships/image"/><Relationship Id="rId7" Target="../media/image3.svg" Type="http://schemas.openxmlformats.org/officeDocument/2006/relationships/image"/><Relationship Id="rId8" Target="../media/image4.png" Type="http://schemas.openxmlformats.org/officeDocument/2006/relationships/image"/><Relationship Id="rId9" Target="../media/image5.svg" Type="http://schemas.openxmlformats.org/officeDocument/2006/relationships/image"/></Relationships>
</file>

<file path=ppt/slides/_rels/slide4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7.png" Type="http://schemas.openxmlformats.org/officeDocument/2006/relationships/image"/><Relationship Id="rId3" Target="../media/image128.png" Type="http://schemas.openxmlformats.org/officeDocument/2006/relationships/image"/><Relationship Id="rId4" Target="../media/image129.png" Type="http://schemas.openxmlformats.org/officeDocument/2006/relationships/image"/><Relationship Id="rId5" Target="../media/image130.png" Type="http://schemas.openxmlformats.org/officeDocument/2006/relationships/image"/></Relationships>
</file>

<file path=ppt/slides/_rels/slide4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1.png" Type="http://schemas.openxmlformats.org/officeDocument/2006/relationships/image"/><Relationship Id="rId3" Target="../media/image132.png" Type="http://schemas.openxmlformats.org/officeDocument/2006/relationships/image"/><Relationship Id="rId4" Target="../media/image133.png" Type="http://schemas.openxmlformats.org/officeDocument/2006/relationships/image"/></Relationships>
</file>

<file path=ppt/slides/_rels/slide4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4.png" Type="http://schemas.openxmlformats.org/officeDocument/2006/relationships/image"/><Relationship Id="rId3" Target="../media/image15.png" Type="http://schemas.openxmlformats.org/officeDocument/2006/relationships/image"/><Relationship Id="rId4" Target="../media/image134.png" Type="http://schemas.openxmlformats.org/officeDocument/2006/relationships/image"/></Relationships>
</file>

<file path=ppt/slides/_rels/slide4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5.png" Type="http://schemas.openxmlformats.org/officeDocument/2006/relationships/image"/><Relationship Id="rId3" Target="../media/image136.png" Type="http://schemas.openxmlformats.org/officeDocument/2006/relationships/image"/><Relationship Id="rId4" Target="../media/image137.png" Type="http://schemas.openxmlformats.org/officeDocument/2006/relationships/image"/></Relationships>
</file>

<file path=ppt/slides/_rels/slide4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32959" y="9258300"/>
            <a:ext cx="18553917" cy="1037418"/>
            <a:chOff x="0" y="0"/>
            <a:chExt cx="24738556" cy="1383224"/>
          </a:xfrm>
        </p:grpSpPr>
        <p:grpSp>
          <p:nvGrpSpPr>
            <p:cNvPr name="Group 3" id="3"/>
            <p:cNvGrpSpPr/>
            <p:nvPr/>
          </p:nvGrpSpPr>
          <p:grpSpPr>
            <a:xfrm rot="0">
              <a:off x="0" y="981338"/>
              <a:ext cx="24738556" cy="401886"/>
              <a:chOff x="0" y="0"/>
              <a:chExt cx="9381157" cy="152400"/>
            </a:xfrm>
          </p:grpSpPr>
          <p:sp>
            <p:nvSpPr>
              <p:cNvPr name="Freeform 4" id="4"/>
              <p:cNvSpPr/>
              <p:nvPr/>
            </p:nvSpPr>
            <p:spPr>
              <a:xfrm flipH="false" flipV="false" rot="0">
                <a:off x="0" y="0"/>
                <a:ext cx="9381158" cy="152400"/>
              </a:xfrm>
              <a:custGeom>
                <a:avLst/>
                <a:gdLst/>
                <a:ahLst/>
                <a:cxnLst/>
                <a:rect r="r" b="b" t="t" l="l"/>
                <a:pathLst>
                  <a:path h="152400" w="9381158">
                    <a:moveTo>
                      <a:pt x="0" y="0"/>
                    </a:moveTo>
                    <a:lnTo>
                      <a:pt x="9381158" y="0"/>
                    </a:lnTo>
                    <a:lnTo>
                      <a:pt x="9381158" y="152400"/>
                    </a:lnTo>
                    <a:lnTo>
                      <a:pt x="0" y="152400"/>
                    </a:lnTo>
                    <a:close/>
                  </a:path>
                </a:pathLst>
              </a:custGeom>
              <a:solidFill>
                <a:srgbClr val="FFAE00"/>
              </a:solidFill>
            </p:spPr>
          </p:sp>
        </p:grpSp>
        <p:grpSp>
          <p:nvGrpSpPr>
            <p:cNvPr name="Group 5" id="5"/>
            <p:cNvGrpSpPr/>
            <p:nvPr/>
          </p:nvGrpSpPr>
          <p:grpSpPr>
            <a:xfrm rot="0">
              <a:off x="0" y="0"/>
              <a:ext cx="6659798" cy="981338"/>
              <a:chOff x="0" y="0"/>
              <a:chExt cx="2525475" cy="372135"/>
            </a:xfrm>
          </p:grpSpPr>
          <p:sp>
            <p:nvSpPr>
              <p:cNvPr name="Freeform 6" id="6"/>
              <p:cNvSpPr/>
              <p:nvPr/>
            </p:nvSpPr>
            <p:spPr>
              <a:xfrm flipH="false" flipV="false" rot="0">
                <a:off x="0" y="0"/>
                <a:ext cx="2525475" cy="372135"/>
              </a:xfrm>
              <a:custGeom>
                <a:avLst/>
                <a:gdLst/>
                <a:ahLst/>
                <a:cxnLst/>
                <a:rect r="r" b="b" t="t" l="l"/>
                <a:pathLst>
                  <a:path h="372135" w="2525475">
                    <a:moveTo>
                      <a:pt x="0" y="0"/>
                    </a:moveTo>
                    <a:lnTo>
                      <a:pt x="2525475" y="0"/>
                    </a:lnTo>
                    <a:lnTo>
                      <a:pt x="2525475" y="372135"/>
                    </a:lnTo>
                    <a:lnTo>
                      <a:pt x="0" y="372135"/>
                    </a:lnTo>
                    <a:close/>
                  </a:path>
                </a:pathLst>
              </a:custGeom>
              <a:solidFill>
                <a:srgbClr val="FF0027"/>
              </a:solidFill>
            </p:spPr>
          </p:sp>
        </p:grpSp>
        <p:grpSp>
          <p:nvGrpSpPr>
            <p:cNvPr name="Group 7" id="7"/>
            <p:cNvGrpSpPr/>
            <p:nvPr/>
          </p:nvGrpSpPr>
          <p:grpSpPr>
            <a:xfrm rot="0">
              <a:off x="6659798" y="0"/>
              <a:ext cx="982911" cy="981338"/>
              <a:chOff x="0" y="0"/>
              <a:chExt cx="6350000" cy="6339840"/>
            </a:xfrm>
          </p:grpSpPr>
          <p:sp>
            <p:nvSpPr>
              <p:cNvPr name="Freeform 8" id="8"/>
              <p:cNvSpPr/>
              <p:nvPr/>
            </p:nvSpPr>
            <p:spPr>
              <a:xfrm flipH="false" flipV="false" rot="0">
                <a:off x="0" y="0"/>
                <a:ext cx="6350000" cy="6339840"/>
              </a:xfrm>
              <a:custGeom>
                <a:avLst/>
                <a:gdLst/>
                <a:ahLst/>
                <a:cxnLst/>
                <a:rect r="r" b="b" t="t" l="l"/>
                <a:pathLst>
                  <a:path h="6339840" w="6350000">
                    <a:moveTo>
                      <a:pt x="6350000" y="6339840"/>
                    </a:moveTo>
                    <a:lnTo>
                      <a:pt x="0" y="6339840"/>
                    </a:lnTo>
                    <a:lnTo>
                      <a:pt x="0" y="0"/>
                    </a:lnTo>
                    <a:lnTo>
                      <a:pt x="6350000" y="6339840"/>
                    </a:lnTo>
                    <a:close/>
                  </a:path>
                </a:pathLst>
              </a:custGeom>
              <a:solidFill>
                <a:srgbClr val="FF0027"/>
              </a:solidFill>
            </p:spPr>
          </p:sp>
        </p:grpSp>
        <p:sp>
          <p:nvSpPr>
            <p:cNvPr name="TextBox 9" id="9"/>
            <p:cNvSpPr txBox="true"/>
            <p:nvPr/>
          </p:nvSpPr>
          <p:spPr>
            <a:xfrm rot="0">
              <a:off x="1548878" y="241899"/>
              <a:ext cx="5110920" cy="569297"/>
            </a:xfrm>
            <a:prstGeom prst="rect">
              <a:avLst/>
            </a:prstGeom>
          </p:spPr>
          <p:txBody>
            <a:bodyPr anchor="t" rtlCol="false" tIns="0" lIns="0" bIns="0" rIns="0">
              <a:spAutoFit/>
            </a:bodyPr>
            <a:lstStyle/>
            <a:p>
              <a:pPr algn="l">
                <a:lnSpc>
                  <a:spcPts val="3634"/>
                </a:lnSpc>
              </a:pPr>
              <a:r>
                <a:rPr lang="en-US" b="true" sz="2596" u="sng">
                  <a:solidFill>
                    <a:srgbClr val="FFFFFF"/>
                  </a:solidFill>
                  <a:latin typeface="Faustina Bold"/>
                  <a:ea typeface="Faustina Bold"/>
                  <a:cs typeface="Faustina Bold"/>
                  <a:sym typeface="Faustina Bold"/>
                  <a:hlinkClick r:id="rId2" tooltip="https://sungomedia.vn"/>
                </a:rPr>
                <a:t>SunGo Group</a:t>
              </a:r>
            </a:p>
          </p:txBody>
        </p:sp>
      </p:grpSp>
      <p:sp>
        <p:nvSpPr>
          <p:cNvPr name="Freeform 10" id="10"/>
          <p:cNvSpPr/>
          <p:nvPr/>
        </p:nvSpPr>
        <p:spPr>
          <a:xfrm flipH="false" flipV="false" rot="0">
            <a:off x="4592666" y="1140936"/>
            <a:ext cx="1532294" cy="1532294"/>
          </a:xfrm>
          <a:custGeom>
            <a:avLst/>
            <a:gdLst/>
            <a:ahLst/>
            <a:cxnLst/>
            <a:rect r="r" b="b" t="t" l="l"/>
            <a:pathLst>
              <a:path h="1532294" w="1532294">
                <a:moveTo>
                  <a:pt x="0" y="0"/>
                </a:moveTo>
                <a:lnTo>
                  <a:pt x="1532294" y="0"/>
                </a:lnTo>
                <a:lnTo>
                  <a:pt x="1532294" y="1532294"/>
                </a:lnTo>
                <a:lnTo>
                  <a:pt x="0" y="1532294"/>
                </a:lnTo>
                <a:lnTo>
                  <a:pt x="0" y="0"/>
                </a:lnTo>
                <a:close/>
              </a:path>
            </a:pathLst>
          </a:custGeom>
          <a:blipFill>
            <a:blip r:embed="rId3"/>
            <a:stretch>
              <a:fillRect l="0" t="0" r="0" b="0"/>
            </a:stretch>
          </a:blipFill>
        </p:spPr>
      </p:sp>
      <p:sp>
        <p:nvSpPr>
          <p:cNvPr name="TextBox 11" id="11"/>
          <p:cNvSpPr txBox="true"/>
          <p:nvPr/>
        </p:nvSpPr>
        <p:spPr>
          <a:xfrm rot="0">
            <a:off x="1418529" y="2901830"/>
            <a:ext cx="13333377" cy="1579194"/>
          </a:xfrm>
          <a:prstGeom prst="rect">
            <a:avLst/>
          </a:prstGeom>
        </p:spPr>
        <p:txBody>
          <a:bodyPr anchor="t" rtlCol="false" tIns="0" lIns="0" bIns="0" rIns="0">
            <a:spAutoFit/>
          </a:bodyPr>
          <a:lstStyle/>
          <a:p>
            <a:pPr algn="l">
              <a:lnSpc>
                <a:spcPts val="11922"/>
              </a:lnSpc>
            </a:pPr>
            <a:r>
              <a:rPr lang="en-US" sz="11922">
                <a:solidFill>
                  <a:srgbClr val="FF0027"/>
                </a:solidFill>
                <a:latin typeface="Calistoga"/>
                <a:ea typeface="Calistoga"/>
                <a:cs typeface="Calistoga"/>
                <a:sym typeface="Calistoga"/>
              </a:rPr>
              <a:t>SUNGO GROUP</a:t>
            </a:r>
          </a:p>
        </p:txBody>
      </p:sp>
      <p:sp>
        <p:nvSpPr>
          <p:cNvPr name="TextBox 12" id="12"/>
          <p:cNvSpPr txBox="true"/>
          <p:nvPr/>
        </p:nvSpPr>
        <p:spPr>
          <a:xfrm rot="0">
            <a:off x="1418529" y="4438178"/>
            <a:ext cx="10018730" cy="1588136"/>
          </a:xfrm>
          <a:prstGeom prst="rect">
            <a:avLst/>
          </a:prstGeom>
        </p:spPr>
        <p:txBody>
          <a:bodyPr anchor="t" rtlCol="false" tIns="0" lIns="0" bIns="0" rIns="0">
            <a:spAutoFit/>
          </a:bodyPr>
          <a:lstStyle/>
          <a:p>
            <a:pPr algn="l">
              <a:lnSpc>
                <a:spcPts val="11900"/>
              </a:lnSpc>
            </a:pPr>
            <a:r>
              <a:rPr lang="en-US" sz="11900">
                <a:solidFill>
                  <a:srgbClr val="FFAE00"/>
                </a:solidFill>
                <a:latin typeface="Calistoga"/>
                <a:ea typeface="Calistoga"/>
                <a:cs typeface="Calistoga"/>
                <a:sym typeface="Calistoga"/>
              </a:rPr>
              <a:t>PROFILE</a:t>
            </a:r>
          </a:p>
        </p:txBody>
      </p:sp>
      <p:sp>
        <p:nvSpPr>
          <p:cNvPr name="TextBox 13" id="13"/>
          <p:cNvSpPr txBox="true"/>
          <p:nvPr/>
        </p:nvSpPr>
        <p:spPr>
          <a:xfrm rot="0">
            <a:off x="1418529" y="5969164"/>
            <a:ext cx="10875985" cy="513983"/>
          </a:xfrm>
          <a:prstGeom prst="rect">
            <a:avLst/>
          </a:prstGeom>
        </p:spPr>
        <p:txBody>
          <a:bodyPr anchor="t" rtlCol="false" tIns="0" lIns="0" bIns="0" rIns="0">
            <a:spAutoFit/>
          </a:bodyPr>
          <a:lstStyle/>
          <a:p>
            <a:pPr algn="l">
              <a:lnSpc>
                <a:spcPts val="4220"/>
              </a:lnSpc>
            </a:pPr>
            <a:r>
              <a:rPr lang="en-US" b="true" sz="3014" spc="301">
                <a:solidFill>
                  <a:srgbClr val="000000"/>
                </a:solidFill>
                <a:latin typeface="Faustina Medium"/>
                <a:ea typeface="Faustina Medium"/>
                <a:cs typeface="Faustina Medium"/>
                <a:sym typeface="Faustina Medium"/>
              </a:rPr>
              <a:t>CÔNG TY CỔ PHẦN TẬP ĐOÀN SUNGO</a:t>
            </a:r>
          </a:p>
        </p:txBody>
      </p:sp>
      <p:sp>
        <p:nvSpPr>
          <p:cNvPr name="Freeform 14" id="14"/>
          <p:cNvSpPr/>
          <p:nvPr/>
        </p:nvSpPr>
        <p:spPr>
          <a:xfrm flipH="false" flipV="false" rot="0">
            <a:off x="12544189" y="2869541"/>
            <a:ext cx="4415434" cy="7130808"/>
          </a:xfrm>
          <a:custGeom>
            <a:avLst/>
            <a:gdLst/>
            <a:ahLst/>
            <a:cxnLst/>
            <a:rect r="r" b="b" t="t" l="l"/>
            <a:pathLst>
              <a:path h="7130808" w="4415434">
                <a:moveTo>
                  <a:pt x="0" y="0"/>
                </a:moveTo>
                <a:lnTo>
                  <a:pt x="4415434" y="0"/>
                </a:lnTo>
                <a:lnTo>
                  <a:pt x="4415434" y="7130808"/>
                </a:lnTo>
                <a:lnTo>
                  <a:pt x="0" y="713080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1977938" y="0"/>
            <a:ext cx="3173572" cy="4689308"/>
          </a:xfrm>
          <a:custGeom>
            <a:avLst/>
            <a:gdLst/>
            <a:ahLst/>
            <a:cxnLst/>
            <a:rect r="r" b="b" t="t" l="l"/>
            <a:pathLst>
              <a:path h="4689308" w="3173572">
                <a:moveTo>
                  <a:pt x="0" y="0"/>
                </a:moveTo>
                <a:lnTo>
                  <a:pt x="3173572" y="0"/>
                </a:lnTo>
                <a:lnTo>
                  <a:pt x="3173572" y="4689308"/>
                </a:lnTo>
                <a:lnTo>
                  <a:pt x="0" y="4689308"/>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13" r="0" b="-9213"/>
            </a:stretch>
          </a:blipFill>
        </p:spPr>
      </p:sp>
      <p:sp>
        <p:nvSpPr>
          <p:cNvPr name="AutoShape 3" id="3"/>
          <p:cNvSpPr/>
          <p:nvPr/>
        </p:nvSpPr>
        <p:spPr>
          <a:xfrm rot="0">
            <a:off x="14327904" y="0"/>
            <a:ext cx="4093055" cy="5065716"/>
          </a:xfrm>
          <a:prstGeom prst="rect">
            <a:avLst/>
          </a:prstGeom>
          <a:solidFill>
            <a:srgbClr val="FF0027"/>
          </a:solidFill>
        </p:spPr>
      </p:sp>
      <p:grpSp>
        <p:nvGrpSpPr>
          <p:cNvPr name="Group 4" id="4"/>
          <p:cNvGrpSpPr/>
          <p:nvPr/>
        </p:nvGrpSpPr>
        <p:grpSpPr>
          <a:xfrm rot="0">
            <a:off x="0" y="9994304"/>
            <a:ext cx="18553917" cy="301415"/>
            <a:chOff x="0" y="0"/>
            <a:chExt cx="9381157" cy="152400"/>
          </a:xfrm>
        </p:grpSpPr>
        <p:sp>
          <p:nvSpPr>
            <p:cNvPr name="Freeform 5" id="5"/>
            <p:cNvSpPr/>
            <p:nvPr/>
          </p:nvSpPr>
          <p:spPr>
            <a:xfrm flipH="false" flipV="false" rot="0">
              <a:off x="0" y="0"/>
              <a:ext cx="9381158" cy="152400"/>
            </a:xfrm>
            <a:custGeom>
              <a:avLst/>
              <a:gdLst/>
              <a:ahLst/>
              <a:cxnLst/>
              <a:rect r="r" b="b" t="t" l="l"/>
              <a:pathLst>
                <a:path h="152400" w="9381158">
                  <a:moveTo>
                    <a:pt x="0" y="0"/>
                  </a:moveTo>
                  <a:lnTo>
                    <a:pt x="9381158" y="0"/>
                  </a:lnTo>
                  <a:lnTo>
                    <a:pt x="9381158" y="152400"/>
                  </a:lnTo>
                  <a:lnTo>
                    <a:pt x="0" y="152400"/>
                  </a:lnTo>
                  <a:close/>
                </a:path>
              </a:pathLst>
            </a:custGeom>
            <a:solidFill>
              <a:srgbClr val="FFAE00"/>
            </a:solidFill>
          </p:spPr>
        </p:sp>
      </p:grpSp>
      <p:grpSp>
        <p:nvGrpSpPr>
          <p:cNvPr name="Group 6" id="6"/>
          <p:cNvGrpSpPr/>
          <p:nvPr/>
        </p:nvGrpSpPr>
        <p:grpSpPr>
          <a:xfrm rot="0">
            <a:off x="0" y="9258300"/>
            <a:ext cx="4994848" cy="736004"/>
            <a:chOff x="0" y="0"/>
            <a:chExt cx="2525475" cy="372135"/>
          </a:xfrm>
        </p:grpSpPr>
        <p:sp>
          <p:nvSpPr>
            <p:cNvPr name="Freeform 7" id="7"/>
            <p:cNvSpPr/>
            <p:nvPr/>
          </p:nvSpPr>
          <p:spPr>
            <a:xfrm flipH="false" flipV="false" rot="0">
              <a:off x="0" y="0"/>
              <a:ext cx="2525475" cy="372135"/>
            </a:xfrm>
            <a:custGeom>
              <a:avLst/>
              <a:gdLst/>
              <a:ahLst/>
              <a:cxnLst/>
              <a:rect r="r" b="b" t="t" l="l"/>
              <a:pathLst>
                <a:path h="372135" w="2525475">
                  <a:moveTo>
                    <a:pt x="0" y="0"/>
                  </a:moveTo>
                  <a:lnTo>
                    <a:pt x="2525475" y="0"/>
                  </a:lnTo>
                  <a:lnTo>
                    <a:pt x="2525475" y="372135"/>
                  </a:lnTo>
                  <a:lnTo>
                    <a:pt x="0" y="372135"/>
                  </a:lnTo>
                  <a:close/>
                </a:path>
              </a:pathLst>
            </a:custGeom>
            <a:solidFill>
              <a:srgbClr val="B6051F"/>
            </a:solidFill>
          </p:spPr>
        </p:sp>
      </p:grpSp>
      <p:grpSp>
        <p:nvGrpSpPr>
          <p:cNvPr name="Group 8" id="8"/>
          <p:cNvGrpSpPr/>
          <p:nvPr/>
        </p:nvGrpSpPr>
        <p:grpSpPr>
          <a:xfrm rot="0">
            <a:off x="4985323" y="9258300"/>
            <a:ext cx="737183" cy="736004"/>
            <a:chOff x="0" y="0"/>
            <a:chExt cx="6350000" cy="6339840"/>
          </a:xfrm>
        </p:grpSpPr>
        <p:sp>
          <p:nvSpPr>
            <p:cNvPr name="Freeform 9" id="9"/>
            <p:cNvSpPr/>
            <p:nvPr/>
          </p:nvSpPr>
          <p:spPr>
            <a:xfrm flipH="false" flipV="false" rot="0">
              <a:off x="0" y="0"/>
              <a:ext cx="6350000" cy="6339840"/>
            </a:xfrm>
            <a:custGeom>
              <a:avLst/>
              <a:gdLst/>
              <a:ahLst/>
              <a:cxnLst/>
              <a:rect r="r" b="b" t="t" l="l"/>
              <a:pathLst>
                <a:path h="6339840" w="6350000">
                  <a:moveTo>
                    <a:pt x="6350000" y="6339840"/>
                  </a:moveTo>
                  <a:lnTo>
                    <a:pt x="0" y="6339840"/>
                  </a:lnTo>
                  <a:lnTo>
                    <a:pt x="0" y="0"/>
                  </a:lnTo>
                  <a:lnTo>
                    <a:pt x="6350000" y="6339840"/>
                  </a:lnTo>
                  <a:close/>
                </a:path>
              </a:pathLst>
            </a:custGeom>
            <a:solidFill>
              <a:srgbClr val="B6051F"/>
            </a:solidFill>
          </p:spPr>
        </p:sp>
      </p:grpSp>
      <p:sp>
        <p:nvSpPr>
          <p:cNvPr name="Freeform 10" id="10"/>
          <p:cNvSpPr/>
          <p:nvPr/>
        </p:nvSpPr>
        <p:spPr>
          <a:xfrm flipH="false" flipV="false" rot="0">
            <a:off x="262553" y="262553"/>
            <a:ext cx="1532294" cy="1532294"/>
          </a:xfrm>
          <a:custGeom>
            <a:avLst/>
            <a:gdLst/>
            <a:ahLst/>
            <a:cxnLst/>
            <a:rect r="r" b="b" t="t" l="l"/>
            <a:pathLst>
              <a:path h="1532294" w="1532294">
                <a:moveTo>
                  <a:pt x="0" y="0"/>
                </a:moveTo>
                <a:lnTo>
                  <a:pt x="1532294" y="0"/>
                </a:lnTo>
                <a:lnTo>
                  <a:pt x="1532294" y="1532294"/>
                </a:lnTo>
                <a:lnTo>
                  <a:pt x="0" y="1532294"/>
                </a:lnTo>
                <a:lnTo>
                  <a:pt x="0" y="0"/>
                </a:lnTo>
                <a:close/>
              </a:path>
            </a:pathLst>
          </a:custGeom>
          <a:blipFill>
            <a:blip r:embed="rId3"/>
            <a:stretch>
              <a:fillRect l="0" t="0" r="0" b="0"/>
            </a:stretch>
          </a:blipFill>
        </p:spPr>
      </p:sp>
      <p:sp>
        <p:nvSpPr>
          <p:cNvPr name="Freeform 11" id="11"/>
          <p:cNvSpPr/>
          <p:nvPr/>
        </p:nvSpPr>
        <p:spPr>
          <a:xfrm flipH="false" flipV="false" rot="0">
            <a:off x="8598305" y="5856826"/>
            <a:ext cx="7176621" cy="3920183"/>
          </a:xfrm>
          <a:custGeom>
            <a:avLst/>
            <a:gdLst/>
            <a:ahLst/>
            <a:cxnLst/>
            <a:rect r="r" b="b" t="t" l="l"/>
            <a:pathLst>
              <a:path h="3920183" w="7176621">
                <a:moveTo>
                  <a:pt x="0" y="0"/>
                </a:moveTo>
                <a:lnTo>
                  <a:pt x="7176620" y="0"/>
                </a:lnTo>
                <a:lnTo>
                  <a:pt x="7176620" y="3920183"/>
                </a:lnTo>
                <a:lnTo>
                  <a:pt x="0" y="3920183"/>
                </a:lnTo>
                <a:lnTo>
                  <a:pt x="0" y="0"/>
                </a:lnTo>
                <a:close/>
              </a:path>
            </a:pathLst>
          </a:custGeom>
          <a:blipFill>
            <a:blip r:embed="rId4"/>
            <a:stretch>
              <a:fillRect l="0" t="-14350" r="0" b="0"/>
            </a:stretch>
          </a:blipFill>
        </p:spPr>
      </p:sp>
      <p:grpSp>
        <p:nvGrpSpPr>
          <p:cNvPr name="Group 12" id="12"/>
          <p:cNvGrpSpPr/>
          <p:nvPr/>
        </p:nvGrpSpPr>
        <p:grpSpPr>
          <a:xfrm rot="0">
            <a:off x="1028700" y="3484667"/>
            <a:ext cx="922404" cy="923294"/>
            <a:chOff x="0" y="0"/>
            <a:chExt cx="242938" cy="243172"/>
          </a:xfrm>
        </p:grpSpPr>
        <p:sp>
          <p:nvSpPr>
            <p:cNvPr name="Freeform 13" id="13"/>
            <p:cNvSpPr/>
            <p:nvPr/>
          </p:nvSpPr>
          <p:spPr>
            <a:xfrm flipH="false" flipV="false" rot="0">
              <a:off x="0" y="0"/>
              <a:ext cx="242938" cy="243172"/>
            </a:xfrm>
            <a:custGeom>
              <a:avLst/>
              <a:gdLst/>
              <a:ahLst/>
              <a:cxnLst/>
              <a:rect r="r" b="b" t="t" l="l"/>
              <a:pathLst>
                <a:path h="243172" w="242938">
                  <a:moveTo>
                    <a:pt x="121469" y="0"/>
                  </a:moveTo>
                  <a:lnTo>
                    <a:pt x="121469" y="0"/>
                  </a:lnTo>
                  <a:cubicBezTo>
                    <a:pt x="153684" y="0"/>
                    <a:pt x="184581" y="12798"/>
                    <a:pt x="207360" y="35577"/>
                  </a:cubicBezTo>
                  <a:cubicBezTo>
                    <a:pt x="230140" y="58357"/>
                    <a:pt x="242938" y="89253"/>
                    <a:pt x="242938" y="121469"/>
                  </a:cubicBezTo>
                  <a:lnTo>
                    <a:pt x="242938" y="121703"/>
                  </a:lnTo>
                  <a:cubicBezTo>
                    <a:pt x="242938" y="153919"/>
                    <a:pt x="230140" y="184815"/>
                    <a:pt x="207360" y="207595"/>
                  </a:cubicBezTo>
                  <a:cubicBezTo>
                    <a:pt x="184581" y="230374"/>
                    <a:pt x="153684" y="243172"/>
                    <a:pt x="121469" y="243172"/>
                  </a:cubicBezTo>
                  <a:lnTo>
                    <a:pt x="121469" y="243172"/>
                  </a:lnTo>
                  <a:cubicBezTo>
                    <a:pt x="89253" y="243172"/>
                    <a:pt x="58357" y="230374"/>
                    <a:pt x="35577" y="207595"/>
                  </a:cubicBezTo>
                  <a:cubicBezTo>
                    <a:pt x="12798" y="184815"/>
                    <a:pt x="0" y="153919"/>
                    <a:pt x="0" y="121703"/>
                  </a:cubicBezTo>
                  <a:lnTo>
                    <a:pt x="0" y="121469"/>
                  </a:lnTo>
                  <a:cubicBezTo>
                    <a:pt x="0" y="89253"/>
                    <a:pt x="12798" y="58357"/>
                    <a:pt x="35577" y="35577"/>
                  </a:cubicBezTo>
                  <a:cubicBezTo>
                    <a:pt x="58357" y="12798"/>
                    <a:pt x="89253" y="0"/>
                    <a:pt x="121469" y="0"/>
                  </a:cubicBezTo>
                  <a:close/>
                </a:path>
              </a:pathLst>
            </a:custGeom>
            <a:solidFill>
              <a:srgbClr val="E10022"/>
            </a:solidFill>
          </p:spPr>
        </p:sp>
        <p:sp>
          <p:nvSpPr>
            <p:cNvPr name="TextBox 14" id="14"/>
            <p:cNvSpPr txBox="true"/>
            <p:nvPr/>
          </p:nvSpPr>
          <p:spPr>
            <a:xfrm>
              <a:off x="0" y="-38100"/>
              <a:ext cx="242938" cy="281272"/>
            </a:xfrm>
            <a:prstGeom prst="rect">
              <a:avLst/>
            </a:prstGeom>
          </p:spPr>
          <p:txBody>
            <a:bodyPr anchor="ctr" rtlCol="false" tIns="50800" lIns="50800" bIns="50800" rIns="50800"/>
            <a:lstStyle/>
            <a:p>
              <a:pPr algn="ctr">
                <a:lnSpc>
                  <a:spcPts val="2794"/>
                </a:lnSpc>
              </a:pPr>
            </a:p>
          </p:txBody>
        </p:sp>
      </p:grpSp>
      <p:grpSp>
        <p:nvGrpSpPr>
          <p:cNvPr name="Group 15" id="15"/>
          <p:cNvGrpSpPr/>
          <p:nvPr/>
        </p:nvGrpSpPr>
        <p:grpSpPr>
          <a:xfrm rot="0">
            <a:off x="1053258" y="4795420"/>
            <a:ext cx="922404" cy="923294"/>
            <a:chOff x="0" y="0"/>
            <a:chExt cx="242938" cy="243172"/>
          </a:xfrm>
        </p:grpSpPr>
        <p:sp>
          <p:nvSpPr>
            <p:cNvPr name="Freeform 16" id="16"/>
            <p:cNvSpPr/>
            <p:nvPr/>
          </p:nvSpPr>
          <p:spPr>
            <a:xfrm flipH="false" flipV="false" rot="0">
              <a:off x="0" y="0"/>
              <a:ext cx="242938" cy="243172"/>
            </a:xfrm>
            <a:custGeom>
              <a:avLst/>
              <a:gdLst/>
              <a:ahLst/>
              <a:cxnLst/>
              <a:rect r="r" b="b" t="t" l="l"/>
              <a:pathLst>
                <a:path h="243172" w="242938">
                  <a:moveTo>
                    <a:pt x="121469" y="0"/>
                  </a:moveTo>
                  <a:lnTo>
                    <a:pt x="121469" y="0"/>
                  </a:lnTo>
                  <a:cubicBezTo>
                    <a:pt x="153684" y="0"/>
                    <a:pt x="184581" y="12798"/>
                    <a:pt x="207360" y="35577"/>
                  </a:cubicBezTo>
                  <a:cubicBezTo>
                    <a:pt x="230140" y="58357"/>
                    <a:pt x="242938" y="89253"/>
                    <a:pt x="242938" y="121469"/>
                  </a:cubicBezTo>
                  <a:lnTo>
                    <a:pt x="242938" y="121703"/>
                  </a:lnTo>
                  <a:cubicBezTo>
                    <a:pt x="242938" y="153919"/>
                    <a:pt x="230140" y="184815"/>
                    <a:pt x="207360" y="207595"/>
                  </a:cubicBezTo>
                  <a:cubicBezTo>
                    <a:pt x="184581" y="230374"/>
                    <a:pt x="153684" y="243172"/>
                    <a:pt x="121469" y="243172"/>
                  </a:cubicBezTo>
                  <a:lnTo>
                    <a:pt x="121469" y="243172"/>
                  </a:lnTo>
                  <a:cubicBezTo>
                    <a:pt x="89253" y="243172"/>
                    <a:pt x="58357" y="230374"/>
                    <a:pt x="35577" y="207595"/>
                  </a:cubicBezTo>
                  <a:cubicBezTo>
                    <a:pt x="12798" y="184815"/>
                    <a:pt x="0" y="153919"/>
                    <a:pt x="0" y="121703"/>
                  </a:cubicBezTo>
                  <a:lnTo>
                    <a:pt x="0" y="121469"/>
                  </a:lnTo>
                  <a:cubicBezTo>
                    <a:pt x="0" y="89253"/>
                    <a:pt x="12798" y="58357"/>
                    <a:pt x="35577" y="35577"/>
                  </a:cubicBezTo>
                  <a:cubicBezTo>
                    <a:pt x="58357" y="12798"/>
                    <a:pt x="89253" y="0"/>
                    <a:pt x="121469" y="0"/>
                  </a:cubicBezTo>
                  <a:close/>
                </a:path>
              </a:pathLst>
            </a:custGeom>
            <a:solidFill>
              <a:srgbClr val="E10022"/>
            </a:solidFill>
          </p:spPr>
        </p:sp>
        <p:sp>
          <p:nvSpPr>
            <p:cNvPr name="TextBox 17" id="17"/>
            <p:cNvSpPr txBox="true"/>
            <p:nvPr/>
          </p:nvSpPr>
          <p:spPr>
            <a:xfrm>
              <a:off x="0" y="-38100"/>
              <a:ext cx="242938" cy="281272"/>
            </a:xfrm>
            <a:prstGeom prst="rect">
              <a:avLst/>
            </a:prstGeom>
          </p:spPr>
          <p:txBody>
            <a:bodyPr anchor="ctr" rtlCol="false" tIns="50800" lIns="50800" bIns="50800" rIns="50800"/>
            <a:lstStyle/>
            <a:p>
              <a:pPr algn="ctr">
                <a:lnSpc>
                  <a:spcPts val="2794"/>
                </a:lnSpc>
              </a:pPr>
            </a:p>
          </p:txBody>
        </p:sp>
      </p:grpSp>
      <p:grpSp>
        <p:nvGrpSpPr>
          <p:cNvPr name="Group 18" id="18"/>
          <p:cNvGrpSpPr/>
          <p:nvPr/>
        </p:nvGrpSpPr>
        <p:grpSpPr>
          <a:xfrm rot="0">
            <a:off x="1053258" y="5994938"/>
            <a:ext cx="922404" cy="923294"/>
            <a:chOff x="0" y="0"/>
            <a:chExt cx="242938" cy="243172"/>
          </a:xfrm>
        </p:grpSpPr>
        <p:sp>
          <p:nvSpPr>
            <p:cNvPr name="Freeform 19" id="19"/>
            <p:cNvSpPr/>
            <p:nvPr/>
          </p:nvSpPr>
          <p:spPr>
            <a:xfrm flipH="false" flipV="false" rot="0">
              <a:off x="0" y="0"/>
              <a:ext cx="242938" cy="243172"/>
            </a:xfrm>
            <a:custGeom>
              <a:avLst/>
              <a:gdLst/>
              <a:ahLst/>
              <a:cxnLst/>
              <a:rect r="r" b="b" t="t" l="l"/>
              <a:pathLst>
                <a:path h="243172" w="242938">
                  <a:moveTo>
                    <a:pt x="121469" y="0"/>
                  </a:moveTo>
                  <a:lnTo>
                    <a:pt x="121469" y="0"/>
                  </a:lnTo>
                  <a:cubicBezTo>
                    <a:pt x="153684" y="0"/>
                    <a:pt x="184581" y="12798"/>
                    <a:pt x="207360" y="35577"/>
                  </a:cubicBezTo>
                  <a:cubicBezTo>
                    <a:pt x="230140" y="58357"/>
                    <a:pt x="242938" y="89253"/>
                    <a:pt x="242938" y="121469"/>
                  </a:cubicBezTo>
                  <a:lnTo>
                    <a:pt x="242938" y="121703"/>
                  </a:lnTo>
                  <a:cubicBezTo>
                    <a:pt x="242938" y="153919"/>
                    <a:pt x="230140" y="184815"/>
                    <a:pt x="207360" y="207595"/>
                  </a:cubicBezTo>
                  <a:cubicBezTo>
                    <a:pt x="184581" y="230374"/>
                    <a:pt x="153684" y="243172"/>
                    <a:pt x="121469" y="243172"/>
                  </a:cubicBezTo>
                  <a:lnTo>
                    <a:pt x="121469" y="243172"/>
                  </a:lnTo>
                  <a:cubicBezTo>
                    <a:pt x="89253" y="243172"/>
                    <a:pt x="58357" y="230374"/>
                    <a:pt x="35577" y="207595"/>
                  </a:cubicBezTo>
                  <a:cubicBezTo>
                    <a:pt x="12798" y="184815"/>
                    <a:pt x="0" y="153919"/>
                    <a:pt x="0" y="121703"/>
                  </a:cubicBezTo>
                  <a:lnTo>
                    <a:pt x="0" y="121469"/>
                  </a:lnTo>
                  <a:cubicBezTo>
                    <a:pt x="0" y="89253"/>
                    <a:pt x="12798" y="58357"/>
                    <a:pt x="35577" y="35577"/>
                  </a:cubicBezTo>
                  <a:cubicBezTo>
                    <a:pt x="58357" y="12798"/>
                    <a:pt x="89253" y="0"/>
                    <a:pt x="121469" y="0"/>
                  </a:cubicBezTo>
                  <a:close/>
                </a:path>
              </a:pathLst>
            </a:custGeom>
            <a:solidFill>
              <a:srgbClr val="E10022"/>
            </a:solidFill>
          </p:spPr>
        </p:sp>
        <p:sp>
          <p:nvSpPr>
            <p:cNvPr name="TextBox 20" id="20"/>
            <p:cNvSpPr txBox="true"/>
            <p:nvPr/>
          </p:nvSpPr>
          <p:spPr>
            <a:xfrm>
              <a:off x="0" y="-38100"/>
              <a:ext cx="242938" cy="281272"/>
            </a:xfrm>
            <a:prstGeom prst="rect">
              <a:avLst/>
            </a:prstGeom>
          </p:spPr>
          <p:txBody>
            <a:bodyPr anchor="ctr" rtlCol="false" tIns="50800" lIns="50800" bIns="50800" rIns="50800"/>
            <a:lstStyle/>
            <a:p>
              <a:pPr algn="ctr">
                <a:lnSpc>
                  <a:spcPts val="2794"/>
                </a:lnSpc>
              </a:pPr>
            </a:p>
          </p:txBody>
        </p:sp>
      </p:grpSp>
      <p:sp>
        <p:nvSpPr>
          <p:cNvPr name="Freeform 21" id="21"/>
          <p:cNvSpPr/>
          <p:nvPr/>
        </p:nvSpPr>
        <p:spPr>
          <a:xfrm flipH="false" flipV="false" rot="0">
            <a:off x="7167438" y="262553"/>
            <a:ext cx="10937977" cy="5594273"/>
          </a:xfrm>
          <a:custGeom>
            <a:avLst/>
            <a:gdLst/>
            <a:ahLst/>
            <a:cxnLst/>
            <a:rect r="r" b="b" t="t" l="l"/>
            <a:pathLst>
              <a:path h="5594273" w="10937977">
                <a:moveTo>
                  <a:pt x="0" y="0"/>
                </a:moveTo>
                <a:lnTo>
                  <a:pt x="10937977" y="0"/>
                </a:lnTo>
                <a:lnTo>
                  <a:pt x="10937977" y="5594273"/>
                </a:lnTo>
                <a:lnTo>
                  <a:pt x="0" y="5594273"/>
                </a:lnTo>
                <a:lnTo>
                  <a:pt x="0" y="0"/>
                </a:lnTo>
                <a:close/>
              </a:path>
            </a:pathLst>
          </a:custGeom>
          <a:blipFill>
            <a:blip r:embed="rId5"/>
            <a:stretch>
              <a:fillRect l="-1077" t="-4693" r="-1077" b="-16521"/>
            </a:stretch>
          </a:blipFill>
        </p:spPr>
      </p:sp>
      <p:sp>
        <p:nvSpPr>
          <p:cNvPr name="TextBox 22" id="22"/>
          <p:cNvSpPr txBox="true"/>
          <p:nvPr/>
        </p:nvSpPr>
        <p:spPr>
          <a:xfrm rot="0">
            <a:off x="2188035" y="2004123"/>
            <a:ext cx="3065502" cy="952695"/>
          </a:xfrm>
          <a:prstGeom prst="rect">
            <a:avLst/>
          </a:prstGeom>
        </p:spPr>
        <p:txBody>
          <a:bodyPr anchor="t" rtlCol="false" tIns="0" lIns="0" bIns="0" rIns="0">
            <a:spAutoFit/>
          </a:bodyPr>
          <a:lstStyle/>
          <a:p>
            <a:pPr algn="ctr">
              <a:lnSpc>
                <a:spcPts val="7864"/>
              </a:lnSpc>
              <a:spcBef>
                <a:spcPct val="0"/>
              </a:spcBef>
            </a:pPr>
            <a:r>
              <a:rPr lang="en-US" sz="5617">
                <a:solidFill>
                  <a:srgbClr val="E10022"/>
                </a:solidFill>
                <a:latin typeface="Faustina"/>
                <a:ea typeface="Faustina"/>
                <a:cs typeface="Faustina"/>
                <a:sym typeface="Faustina"/>
              </a:rPr>
              <a:t>MỤC LỤC</a:t>
            </a:r>
          </a:p>
        </p:txBody>
      </p:sp>
      <p:sp>
        <p:nvSpPr>
          <p:cNvPr name="TextBox 23" id="23"/>
          <p:cNvSpPr txBox="true"/>
          <p:nvPr/>
        </p:nvSpPr>
        <p:spPr>
          <a:xfrm rot="0">
            <a:off x="2188035" y="3541237"/>
            <a:ext cx="3849530" cy="733955"/>
          </a:xfrm>
          <a:prstGeom prst="rect">
            <a:avLst/>
          </a:prstGeom>
        </p:spPr>
        <p:txBody>
          <a:bodyPr anchor="t" rtlCol="false" tIns="0" lIns="0" bIns="0" rIns="0">
            <a:spAutoFit/>
          </a:bodyPr>
          <a:lstStyle/>
          <a:p>
            <a:pPr algn="ctr">
              <a:lnSpc>
                <a:spcPts val="6092"/>
              </a:lnSpc>
              <a:spcBef>
                <a:spcPct val="0"/>
              </a:spcBef>
            </a:pPr>
            <a:r>
              <a:rPr lang="en-US" sz="4352">
                <a:solidFill>
                  <a:srgbClr val="000000"/>
                </a:solidFill>
                <a:latin typeface="Faustina"/>
                <a:ea typeface="Faustina"/>
                <a:cs typeface="Faustina"/>
                <a:sym typeface="Faustina"/>
              </a:rPr>
              <a:t>Giới thiệu chung</a:t>
            </a:r>
          </a:p>
        </p:txBody>
      </p:sp>
      <p:sp>
        <p:nvSpPr>
          <p:cNvPr name="TextBox 24" id="24"/>
          <p:cNvSpPr txBox="true"/>
          <p:nvPr/>
        </p:nvSpPr>
        <p:spPr>
          <a:xfrm rot="0">
            <a:off x="2212593" y="4832521"/>
            <a:ext cx="4716720" cy="733955"/>
          </a:xfrm>
          <a:prstGeom prst="rect">
            <a:avLst/>
          </a:prstGeom>
        </p:spPr>
        <p:txBody>
          <a:bodyPr anchor="t" rtlCol="false" tIns="0" lIns="0" bIns="0" rIns="0">
            <a:spAutoFit/>
          </a:bodyPr>
          <a:lstStyle/>
          <a:p>
            <a:pPr algn="ctr">
              <a:lnSpc>
                <a:spcPts val="6092"/>
              </a:lnSpc>
              <a:spcBef>
                <a:spcPct val="0"/>
              </a:spcBef>
            </a:pPr>
            <a:r>
              <a:rPr lang="en-US" sz="4352">
                <a:solidFill>
                  <a:srgbClr val="000000"/>
                </a:solidFill>
                <a:latin typeface="Faustina"/>
                <a:ea typeface="Faustina"/>
                <a:cs typeface="Faustina"/>
                <a:sym typeface="Faustina"/>
              </a:rPr>
              <a:t>Giới thiệu về dịch vụ</a:t>
            </a:r>
          </a:p>
        </p:txBody>
      </p:sp>
      <p:sp>
        <p:nvSpPr>
          <p:cNvPr name="TextBox 25" id="25"/>
          <p:cNvSpPr txBox="true"/>
          <p:nvPr/>
        </p:nvSpPr>
        <p:spPr>
          <a:xfrm rot="0">
            <a:off x="2242544" y="6147501"/>
            <a:ext cx="3540135" cy="733955"/>
          </a:xfrm>
          <a:prstGeom prst="rect">
            <a:avLst/>
          </a:prstGeom>
        </p:spPr>
        <p:txBody>
          <a:bodyPr anchor="t" rtlCol="false" tIns="0" lIns="0" bIns="0" rIns="0">
            <a:spAutoFit/>
          </a:bodyPr>
          <a:lstStyle/>
          <a:p>
            <a:pPr algn="ctr">
              <a:lnSpc>
                <a:spcPts val="6092"/>
              </a:lnSpc>
              <a:spcBef>
                <a:spcPct val="0"/>
              </a:spcBef>
            </a:pPr>
            <a:r>
              <a:rPr lang="en-US" sz="4352">
                <a:solidFill>
                  <a:srgbClr val="000000"/>
                </a:solidFill>
                <a:latin typeface="Faustina"/>
                <a:ea typeface="Faustina"/>
                <a:cs typeface="Faustina"/>
                <a:sym typeface="Faustina"/>
              </a:rPr>
              <a:t>Dự án tiêu biểu</a:t>
            </a:r>
          </a:p>
        </p:txBody>
      </p:sp>
      <p:sp>
        <p:nvSpPr>
          <p:cNvPr name="TextBox 26" id="26"/>
          <p:cNvSpPr txBox="true"/>
          <p:nvPr/>
        </p:nvSpPr>
        <p:spPr>
          <a:xfrm rot="0">
            <a:off x="1053258" y="3531712"/>
            <a:ext cx="889660" cy="725382"/>
          </a:xfrm>
          <a:prstGeom prst="rect">
            <a:avLst/>
          </a:prstGeom>
        </p:spPr>
        <p:txBody>
          <a:bodyPr anchor="t" rtlCol="false" tIns="0" lIns="0" bIns="0" rIns="0">
            <a:spAutoFit/>
          </a:bodyPr>
          <a:lstStyle/>
          <a:p>
            <a:pPr algn="ctr">
              <a:lnSpc>
                <a:spcPts val="5906"/>
              </a:lnSpc>
              <a:spcBef>
                <a:spcPct val="0"/>
              </a:spcBef>
            </a:pPr>
            <a:r>
              <a:rPr lang="en-US" sz="4218">
                <a:solidFill>
                  <a:srgbClr val="FFFFFF"/>
                </a:solidFill>
                <a:latin typeface="Faustina"/>
                <a:ea typeface="Faustina"/>
                <a:cs typeface="Faustina"/>
                <a:sym typeface="Faustina"/>
              </a:rPr>
              <a:t>1</a:t>
            </a:r>
          </a:p>
        </p:txBody>
      </p:sp>
      <p:sp>
        <p:nvSpPr>
          <p:cNvPr name="TextBox 27" id="27"/>
          <p:cNvSpPr txBox="true"/>
          <p:nvPr/>
        </p:nvSpPr>
        <p:spPr>
          <a:xfrm rot="0">
            <a:off x="1077817" y="4843520"/>
            <a:ext cx="889660" cy="725382"/>
          </a:xfrm>
          <a:prstGeom prst="rect">
            <a:avLst/>
          </a:prstGeom>
        </p:spPr>
        <p:txBody>
          <a:bodyPr anchor="t" rtlCol="false" tIns="0" lIns="0" bIns="0" rIns="0">
            <a:spAutoFit/>
          </a:bodyPr>
          <a:lstStyle/>
          <a:p>
            <a:pPr algn="ctr">
              <a:lnSpc>
                <a:spcPts val="5906"/>
              </a:lnSpc>
              <a:spcBef>
                <a:spcPct val="0"/>
              </a:spcBef>
            </a:pPr>
            <a:r>
              <a:rPr lang="en-US" sz="4218">
                <a:solidFill>
                  <a:srgbClr val="FFFFFF"/>
                </a:solidFill>
                <a:latin typeface="Faustina"/>
                <a:ea typeface="Faustina"/>
                <a:cs typeface="Faustina"/>
                <a:sym typeface="Faustina"/>
              </a:rPr>
              <a:t>2</a:t>
            </a:r>
          </a:p>
        </p:txBody>
      </p:sp>
      <p:sp>
        <p:nvSpPr>
          <p:cNvPr name="TextBox 28" id="28"/>
          <p:cNvSpPr txBox="true"/>
          <p:nvPr/>
        </p:nvSpPr>
        <p:spPr>
          <a:xfrm rot="0">
            <a:off x="1061444" y="6041983"/>
            <a:ext cx="889660" cy="725382"/>
          </a:xfrm>
          <a:prstGeom prst="rect">
            <a:avLst/>
          </a:prstGeom>
        </p:spPr>
        <p:txBody>
          <a:bodyPr anchor="t" rtlCol="false" tIns="0" lIns="0" bIns="0" rIns="0">
            <a:spAutoFit/>
          </a:bodyPr>
          <a:lstStyle/>
          <a:p>
            <a:pPr algn="ctr">
              <a:lnSpc>
                <a:spcPts val="5906"/>
              </a:lnSpc>
              <a:spcBef>
                <a:spcPct val="0"/>
              </a:spcBef>
            </a:pPr>
            <a:r>
              <a:rPr lang="en-US" sz="4218">
                <a:solidFill>
                  <a:srgbClr val="FFFFFF"/>
                </a:solidFill>
                <a:latin typeface="Faustina"/>
                <a:ea typeface="Faustina"/>
                <a:cs typeface="Faustina"/>
                <a:sym typeface="Faustina"/>
              </a:rPr>
              <a:t>3</a:t>
            </a:r>
          </a:p>
        </p:txBody>
      </p:sp>
      <p:sp>
        <p:nvSpPr>
          <p:cNvPr name="TextBox 29" id="29"/>
          <p:cNvSpPr txBox="true"/>
          <p:nvPr/>
        </p:nvSpPr>
        <p:spPr>
          <a:xfrm rot="0">
            <a:off x="608465" y="9276659"/>
            <a:ext cx="3842266" cy="521905"/>
          </a:xfrm>
          <a:prstGeom prst="rect">
            <a:avLst/>
          </a:prstGeom>
        </p:spPr>
        <p:txBody>
          <a:bodyPr anchor="t" rtlCol="false" tIns="0" lIns="0" bIns="0" rIns="0">
            <a:spAutoFit/>
          </a:bodyPr>
          <a:lstStyle/>
          <a:p>
            <a:pPr algn="ctr">
              <a:lnSpc>
                <a:spcPts val="4308"/>
              </a:lnSpc>
              <a:spcBef>
                <a:spcPct val="0"/>
              </a:spcBef>
            </a:pPr>
            <a:r>
              <a:rPr lang="en-US" sz="3077">
                <a:solidFill>
                  <a:srgbClr val="FFFFFF"/>
                </a:solidFill>
                <a:latin typeface="Faustina"/>
                <a:ea typeface="Faustina"/>
                <a:cs typeface="Faustina"/>
                <a:sym typeface="Faustina"/>
              </a:rPr>
              <a:t>https://sungomedia.vn/</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6666" r="0" b="-16666"/>
            </a:stretch>
          </a:blipFill>
        </p:spPr>
      </p:sp>
      <p:grpSp>
        <p:nvGrpSpPr>
          <p:cNvPr name="Group 3" id="3"/>
          <p:cNvGrpSpPr/>
          <p:nvPr/>
        </p:nvGrpSpPr>
        <p:grpSpPr>
          <a:xfrm rot="0">
            <a:off x="-132959" y="9258300"/>
            <a:ext cx="18553917" cy="1037418"/>
            <a:chOff x="0" y="0"/>
            <a:chExt cx="24738556" cy="1383224"/>
          </a:xfrm>
        </p:grpSpPr>
        <p:grpSp>
          <p:nvGrpSpPr>
            <p:cNvPr name="Group 4" id="4"/>
            <p:cNvGrpSpPr/>
            <p:nvPr/>
          </p:nvGrpSpPr>
          <p:grpSpPr>
            <a:xfrm rot="0">
              <a:off x="0" y="981338"/>
              <a:ext cx="24738556" cy="401886"/>
              <a:chOff x="0" y="0"/>
              <a:chExt cx="9381157" cy="152400"/>
            </a:xfrm>
          </p:grpSpPr>
          <p:sp>
            <p:nvSpPr>
              <p:cNvPr name="Freeform 5" id="5"/>
              <p:cNvSpPr/>
              <p:nvPr/>
            </p:nvSpPr>
            <p:spPr>
              <a:xfrm flipH="false" flipV="false" rot="0">
                <a:off x="0" y="0"/>
                <a:ext cx="9381158" cy="152400"/>
              </a:xfrm>
              <a:custGeom>
                <a:avLst/>
                <a:gdLst/>
                <a:ahLst/>
                <a:cxnLst/>
                <a:rect r="r" b="b" t="t" l="l"/>
                <a:pathLst>
                  <a:path h="152400" w="9381158">
                    <a:moveTo>
                      <a:pt x="0" y="0"/>
                    </a:moveTo>
                    <a:lnTo>
                      <a:pt x="9381158" y="0"/>
                    </a:lnTo>
                    <a:lnTo>
                      <a:pt x="9381158" y="152400"/>
                    </a:lnTo>
                    <a:lnTo>
                      <a:pt x="0" y="152400"/>
                    </a:lnTo>
                    <a:close/>
                  </a:path>
                </a:pathLst>
              </a:custGeom>
              <a:solidFill>
                <a:srgbClr val="FFAE00"/>
              </a:solidFill>
            </p:spPr>
          </p:sp>
        </p:grpSp>
        <p:grpSp>
          <p:nvGrpSpPr>
            <p:cNvPr name="Group 6" id="6"/>
            <p:cNvGrpSpPr/>
            <p:nvPr/>
          </p:nvGrpSpPr>
          <p:grpSpPr>
            <a:xfrm rot="0">
              <a:off x="0" y="0"/>
              <a:ext cx="6659798" cy="981338"/>
              <a:chOff x="0" y="0"/>
              <a:chExt cx="2525475" cy="372135"/>
            </a:xfrm>
          </p:grpSpPr>
          <p:sp>
            <p:nvSpPr>
              <p:cNvPr name="Freeform 7" id="7"/>
              <p:cNvSpPr/>
              <p:nvPr/>
            </p:nvSpPr>
            <p:spPr>
              <a:xfrm flipH="false" flipV="false" rot="0">
                <a:off x="0" y="0"/>
                <a:ext cx="2525475" cy="372135"/>
              </a:xfrm>
              <a:custGeom>
                <a:avLst/>
                <a:gdLst/>
                <a:ahLst/>
                <a:cxnLst/>
                <a:rect r="r" b="b" t="t" l="l"/>
                <a:pathLst>
                  <a:path h="372135" w="2525475">
                    <a:moveTo>
                      <a:pt x="0" y="0"/>
                    </a:moveTo>
                    <a:lnTo>
                      <a:pt x="2525475" y="0"/>
                    </a:lnTo>
                    <a:lnTo>
                      <a:pt x="2525475" y="372135"/>
                    </a:lnTo>
                    <a:lnTo>
                      <a:pt x="0" y="372135"/>
                    </a:lnTo>
                    <a:close/>
                  </a:path>
                </a:pathLst>
              </a:custGeom>
              <a:solidFill>
                <a:srgbClr val="FF0027"/>
              </a:solidFill>
            </p:spPr>
          </p:sp>
        </p:grpSp>
        <p:grpSp>
          <p:nvGrpSpPr>
            <p:cNvPr name="Group 8" id="8"/>
            <p:cNvGrpSpPr/>
            <p:nvPr/>
          </p:nvGrpSpPr>
          <p:grpSpPr>
            <a:xfrm rot="0">
              <a:off x="6659798" y="0"/>
              <a:ext cx="982911" cy="981338"/>
              <a:chOff x="0" y="0"/>
              <a:chExt cx="6350000" cy="6339840"/>
            </a:xfrm>
          </p:grpSpPr>
          <p:sp>
            <p:nvSpPr>
              <p:cNvPr name="Freeform 9" id="9"/>
              <p:cNvSpPr/>
              <p:nvPr/>
            </p:nvSpPr>
            <p:spPr>
              <a:xfrm flipH="false" flipV="false" rot="0">
                <a:off x="0" y="0"/>
                <a:ext cx="6350000" cy="6339840"/>
              </a:xfrm>
              <a:custGeom>
                <a:avLst/>
                <a:gdLst/>
                <a:ahLst/>
                <a:cxnLst/>
                <a:rect r="r" b="b" t="t" l="l"/>
                <a:pathLst>
                  <a:path h="6339840" w="6350000">
                    <a:moveTo>
                      <a:pt x="6350000" y="6339840"/>
                    </a:moveTo>
                    <a:lnTo>
                      <a:pt x="0" y="6339840"/>
                    </a:lnTo>
                    <a:lnTo>
                      <a:pt x="0" y="0"/>
                    </a:lnTo>
                    <a:lnTo>
                      <a:pt x="6350000" y="6339840"/>
                    </a:lnTo>
                    <a:close/>
                  </a:path>
                </a:pathLst>
              </a:custGeom>
              <a:solidFill>
                <a:srgbClr val="FF0027"/>
              </a:solidFill>
            </p:spPr>
          </p:sp>
        </p:grpSp>
      </p:grpSp>
      <p:sp>
        <p:nvSpPr>
          <p:cNvPr name="Freeform 10" id="10"/>
          <p:cNvSpPr/>
          <p:nvPr/>
        </p:nvSpPr>
        <p:spPr>
          <a:xfrm flipH="false" flipV="false" rot="0">
            <a:off x="11127149" y="0"/>
            <a:ext cx="7542942" cy="5651295"/>
          </a:xfrm>
          <a:custGeom>
            <a:avLst/>
            <a:gdLst/>
            <a:ahLst/>
            <a:cxnLst/>
            <a:rect r="r" b="b" t="t" l="l"/>
            <a:pathLst>
              <a:path h="5651295" w="7542942">
                <a:moveTo>
                  <a:pt x="0" y="0"/>
                </a:moveTo>
                <a:lnTo>
                  <a:pt x="7542942" y="0"/>
                </a:lnTo>
                <a:lnTo>
                  <a:pt x="7542942" y="5651295"/>
                </a:lnTo>
                <a:lnTo>
                  <a:pt x="0" y="5651295"/>
                </a:lnTo>
                <a:lnTo>
                  <a:pt x="0" y="0"/>
                </a:lnTo>
                <a:close/>
              </a:path>
            </a:pathLst>
          </a:custGeom>
          <a:blipFill>
            <a:blip r:embed="rId3"/>
            <a:stretch>
              <a:fillRect l="0" t="0" r="0" b="0"/>
            </a:stretch>
          </a:blipFill>
        </p:spPr>
      </p:sp>
      <p:sp>
        <p:nvSpPr>
          <p:cNvPr name="Freeform 11" id="11"/>
          <p:cNvSpPr/>
          <p:nvPr/>
        </p:nvSpPr>
        <p:spPr>
          <a:xfrm flipH="false" flipV="false" rot="0">
            <a:off x="11127149" y="8688"/>
            <a:ext cx="7160851" cy="4777630"/>
          </a:xfrm>
          <a:custGeom>
            <a:avLst/>
            <a:gdLst/>
            <a:ahLst/>
            <a:cxnLst/>
            <a:rect r="r" b="b" t="t" l="l"/>
            <a:pathLst>
              <a:path h="4777630" w="7160851">
                <a:moveTo>
                  <a:pt x="0" y="0"/>
                </a:moveTo>
                <a:lnTo>
                  <a:pt x="7160851" y="0"/>
                </a:lnTo>
                <a:lnTo>
                  <a:pt x="7160851" y="4777630"/>
                </a:lnTo>
                <a:lnTo>
                  <a:pt x="0" y="4777630"/>
                </a:lnTo>
                <a:lnTo>
                  <a:pt x="0" y="0"/>
                </a:lnTo>
                <a:close/>
              </a:path>
            </a:pathLst>
          </a:custGeom>
          <a:blipFill>
            <a:blip r:embed="rId4"/>
            <a:stretch>
              <a:fillRect l="0" t="0" r="0" b="0"/>
            </a:stretch>
          </a:blipFill>
        </p:spPr>
      </p:sp>
      <p:sp>
        <p:nvSpPr>
          <p:cNvPr name="Freeform 12" id="12"/>
          <p:cNvSpPr/>
          <p:nvPr/>
        </p:nvSpPr>
        <p:spPr>
          <a:xfrm flipH="false" flipV="false" rot="0">
            <a:off x="11127149" y="5651295"/>
            <a:ext cx="7160851" cy="4386842"/>
          </a:xfrm>
          <a:custGeom>
            <a:avLst/>
            <a:gdLst/>
            <a:ahLst/>
            <a:cxnLst/>
            <a:rect r="r" b="b" t="t" l="l"/>
            <a:pathLst>
              <a:path h="4386842" w="7160851">
                <a:moveTo>
                  <a:pt x="0" y="0"/>
                </a:moveTo>
                <a:lnTo>
                  <a:pt x="7160851" y="0"/>
                </a:lnTo>
                <a:lnTo>
                  <a:pt x="7160851" y="4386841"/>
                </a:lnTo>
                <a:lnTo>
                  <a:pt x="0" y="4386841"/>
                </a:lnTo>
                <a:lnTo>
                  <a:pt x="0" y="0"/>
                </a:lnTo>
                <a:close/>
              </a:path>
            </a:pathLst>
          </a:custGeom>
          <a:blipFill>
            <a:blip r:embed="rId5"/>
            <a:stretch>
              <a:fillRect l="0" t="-12284" r="-1856" b="-12284"/>
            </a:stretch>
          </a:blipFill>
        </p:spPr>
      </p:sp>
      <p:sp>
        <p:nvSpPr>
          <p:cNvPr name="TextBox 13" id="13"/>
          <p:cNvSpPr txBox="true"/>
          <p:nvPr/>
        </p:nvSpPr>
        <p:spPr>
          <a:xfrm rot="0">
            <a:off x="358969" y="2144383"/>
            <a:ext cx="10518684" cy="7036435"/>
          </a:xfrm>
          <a:prstGeom prst="rect">
            <a:avLst/>
          </a:prstGeom>
        </p:spPr>
        <p:txBody>
          <a:bodyPr anchor="t" rtlCol="false" tIns="0" lIns="0" bIns="0" rIns="0">
            <a:spAutoFit/>
          </a:bodyPr>
          <a:lstStyle/>
          <a:p>
            <a:pPr algn="just">
              <a:lnSpc>
                <a:spcPts val="4339"/>
              </a:lnSpc>
              <a:spcBef>
                <a:spcPct val="0"/>
              </a:spcBef>
            </a:pPr>
            <a:r>
              <a:rPr lang="en-US" b="true" sz="3099">
                <a:solidFill>
                  <a:srgbClr val="000000"/>
                </a:solidFill>
                <a:latin typeface="Faustina Bold"/>
                <a:ea typeface="Faustina Bold"/>
                <a:cs typeface="Faustina Bold"/>
                <a:sym typeface="Faustina Bold"/>
              </a:rPr>
              <a:t>SunGo Group tiền thân là SunGo Media, hoạt động trong 3 lĩnh vực chính: Sự Kiện, Truyền Thông và Du Lịch. Có mặt trên thị trường từ năm 2017.</a:t>
            </a:r>
          </a:p>
          <a:p>
            <a:pPr algn="just">
              <a:lnSpc>
                <a:spcPts val="4339"/>
              </a:lnSpc>
              <a:spcBef>
                <a:spcPct val="0"/>
              </a:spcBef>
            </a:pPr>
          </a:p>
          <a:p>
            <a:pPr algn="just">
              <a:lnSpc>
                <a:spcPts val="4339"/>
              </a:lnSpc>
              <a:spcBef>
                <a:spcPct val="0"/>
              </a:spcBef>
            </a:pPr>
            <a:r>
              <a:rPr lang="en-US" b="true" sz="3099">
                <a:solidFill>
                  <a:srgbClr val="000000"/>
                </a:solidFill>
                <a:latin typeface="Faustina Bold"/>
                <a:ea typeface="Faustina Bold"/>
                <a:cs typeface="Faustina Bold"/>
                <a:sym typeface="Faustina Bold"/>
              </a:rPr>
              <a:t>SunGo Group sở hữu đội ngũ chuyên nghiệp và dày kinh nghiệm, cung cấp dịch vụ cho khách hàng doanh nghiệp và thành phố Hải Phòng và các tỉnh thành lân cận.</a:t>
            </a:r>
          </a:p>
          <a:p>
            <a:pPr algn="just">
              <a:lnSpc>
                <a:spcPts val="4339"/>
              </a:lnSpc>
              <a:spcBef>
                <a:spcPct val="0"/>
              </a:spcBef>
            </a:pPr>
          </a:p>
          <a:p>
            <a:pPr algn="just">
              <a:lnSpc>
                <a:spcPts val="4339"/>
              </a:lnSpc>
              <a:spcBef>
                <a:spcPct val="0"/>
              </a:spcBef>
            </a:pPr>
            <a:r>
              <a:rPr lang="en-US" b="true" sz="3099">
                <a:solidFill>
                  <a:srgbClr val="000000"/>
                </a:solidFill>
                <a:latin typeface="Faustina Bold"/>
                <a:ea typeface="Faustina Bold"/>
                <a:cs typeface="Faustina Bold"/>
                <a:sym typeface="Faustina Bold"/>
              </a:rPr>
              <a:t>SunGo Group cũng là đối tác toàn diện của nhiều doanh nghiệp trong và ngoài nước, mang đến những trải nghiệm dịch vụ tốt nhất.</a:t>
            </a:r>
          </a:p>
          <a:p>
            <a:pPr algn="just">
              <a:lnSpc>
                <a:spcPts val="4339"/>
              </a:lnSpc>
              <a:spcBef>
                <a:spcPct val="0"/>
              </a:spcBef>
            </a:pPr>
          </a:p>
          <a:p>
            <a:pPr algn="just">
              <a:lnSpc>
                <a:spcPts val="4339"/>
              </a:lnSpc>
              <a:spcBef>
                <a:spcPct val="0"/>
              </a:spcBef>
            </a:pPr>
          </a:p>
        </p:txBody>
      </p:sp>
      <p:sp>
        <p:nvSpPr>
          <p:cNvPr name="TextBox 14" id="14"/>
          <p:cNvSpPr txBox="true"/>
          <p:nvPr/>
        </p:nvSpPr>
        <p:spPr>
          <a:xfrm rot="0">
            <a:off x="953351" y="404495"/>
            <a:ext cx="9329922" cy="624205"/>
          </a:xfrm>
          <a:prstGeom prst="rect">
            <a:avLst/>
          </a:prstGeom>
        </p:spPr>
        <p:txBody>
          <a:bodyPr anchor="t" rtlCol="false" tIns="0" lIns="0" bIns="0" rIns="0">
            <a:spAutoFit/>
          </a:bodyPr>
          <a:lstStyle/>
          <a:p>
            <a:pPr algn="ctr">
              <a:lnSpc>
                <a:spcPts val="4700"/>
              </a:lnSpc>
            </a:pPr>
            <a:r>
              <a:rPr lang="en-US" sz="4700">
                <a:solidFill>
                  <a:srgbClr val="E10022"/>
                </a:solidFill>
                <a:latin typeface="Calistoga"/>
                <a:ea typeface="Calistoga"/>
                <a:cs typeface="Calistoga"/>
                <a:sym typeface="Calistoga"/>
              </a:rPr>
              <a:t>GIỚI THIỆU CHUNG</a:t>
            </a:r>
          </a:p>
        </p:txBody>
      </p:sp>
      <p:sp>
        <p:nvSpPr>
          <p:cNvPr name="TextBox 15" id="15"/>
          <p:cNvSpPr txBox="true"/>
          <p:nvPr/>
        </p:nvSpPr>
        <p:spPr>
          <a:xfrm rot="0">
            <a:off x="648410" y="9276659"/>
            <a:ext cx="3762375" cy="521905"/>
          </a:xfrm>
          <a:prstGeom prst="rect">
            <a:avLst/>
          </a:prstGeom>
        </p:spPr>
        <p:txBody>
          <a:bodyPr anchor="t" rtlCol="false" tIns="0" lIns="0" bIns="0" rIns="0">
            <a:spAutoFit/>
          </a:bodyPr>
          <a:lstStyle/>
          <a:p>
            <a:pPr algn="ctr">
              <a:lnSpc>
                <a:spcPts val="4308"/>
              </a:lnSpc>
              <a:spcBef>
                <a:spcPct val="0"/>
              </a:spcBef>
            </a:pPr>
            <a:r>
              <a:rPr lang="en-US" sz="3077">
                <a:solidFill>
                  <a:srgbClr val="FFFFFF"/>
                </a:solidFill>
                <a:latin typeface="Faustina"/>
                <a:ea typeface="Faustina"/>
                <a:cs typeface="Faustina"/>
                <a:sym typeface="Faustina"/>
              </a:rPr>
              <a:t>https://sungogroup.vn/</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32959" y="9994304"/>
            <a:ext cx="18553917" cy="301415"/>
            <a:chOff x="0" y="0"/>
            <a:chExt cx="9381157" cy="152400"/>
          </a:xfrm>
        </p:grpSpPr>
        <p:sp>
          <p:nvSpPr>
            <p:cNvPr name="Freeform 3" id="3"/>
            <p:cNvSpPr/>
            <p:nvPr/>
          </p:nvSpPr>
          <p:spPr>
            <a:xfrm flipH="false" flipV="false" rot="0">
              <a:off x="0" y="0"/>
              <a:ext cx="9381158" cy="152400"/>
            </a:xfrm>
            <a:custGeom>
              <a:avLst/>
              <a:gdLst/>
              <a:ahLst/>
              <a:cxnLst/>
              <a:rect r="r" b="b" t="t" l="l"/>
              <a:pathLst>
                <a:path h="152400" w="9381158">
                  <a:moveTo>
                    <a:pt x="0" y="0"/>
                  </a:moveTo>
                  <a:lnTo>
                    <a:pt x="9381158" y="0"/>
                  </a:lnTo>
                  <a:lnTo>
                    <a:pt x="9381158" y="152400"/>
                  </a:lnTo>
                  <a:lnTo>
                    <a:pt x="0" y="152400"/>
                  </a:lnTo>
                  <a:close/>
                </a:path>
              </a:pathLst>
            </a:custGeom>
            <a:solidFill>
              <a:srgbClr val="FFAE00"/>
            </a:solidFill>
          </p:spPr>
        </p:sp>
      </p:grpSp>
      <p:sp>
        <p:nvSpPr>
          <p:cNvPr name="TextBox 4" id="4"/>
          <p:cNvSpPr txBox="true"/>
          <p:nvPr/>
        </p:nvSpPr>
        <p:spPr>
          <a:xfrm rot="0">
            <a:off x="6340147" y="484821"/>
            <a:ext cx="5705326" cy="887121"/>
          </a:xfrm>
          <a:prstGeom prst="rect">
            <a:avLst/>
          </a:prstGeom>
        </p:spPr>
        <p:txBody>
          <a:bodyPr anchor="t" rtlCol="false" tIns="0" lIns="0" bIns="0" rIns="0">
            <a:spAutoFit/>
          </a:bodyPr>
          <a:lstStyle/>
          <a:p>
            <a:pPr algn="ctr">
              <a:lnSpc>
                <a:spcPts val="7278"/>
              </a:lnSpc>
              <a:spcBef>
                <a:spcPct val="0"/>
              </a:spcBef>
            </a:pPr>
            <a:r>
              <a:rPr lang="en-US" b="true" sz="5198">
                <a:solidFill>
                  <a:srgbClr val="E10022"/>
                </a:solidFill>
                <a:latin typeface="Faustina Bold"/>
                <a:ea typeface="Faustina Bold"/>
                <a:cs typeface="Faustina Bold"/>
                <a:sym typeface="Faustina Bold"/>
              </a:rPr>
              <a:t>ĐỘI NGŨ NHÂN  SỰ</a:t>
            </a:r>
          </a:p>
        </p:txBody>
      </p:sp>
      <p:sp>
        <p:nvSpPr>
          <p:cNvPr name="TextBox 5" id="5"/>
          <p:cNvSpPr txBox="true"/>
          <p:nvPr/>
        </p:nvSpPr>
        <p:spPr>
          <a:xfrm rot="0">
            <a:off x="773894" y="7275207"/>
            <a:ext cx="7729240" cy="711833"/>
          </a:xfrm>
          <a:prstGeom prst="rect">
            <a:avLst/>
          </a:prstGeom>
        </p:spPr>
        <p:txBody>
          <a:bodyPr anchor="t" rtlCol="false" tIns="0" lIns="0" bIns="0" rIns="0">
            <a:spAutoFit/>
          </a:bodyPr>
          <a:lstStyle/>
          <a:p>
            <a:pPr algn="ctr">
              <a:lnSpc>
                <a:spcPts val="6020"/>
              </a:lnSpc>
            </a:pPr>
            <a:r>
              <a:rPr lang="en-US" sz="3500">
                <a:solidFill>
                  <a:srgbClr val="E10022"/>
                </a:solidFill>
                <a:latin typeface="Faustina"/>
                <a:ea typeface="Faustina"/>
                <a:cs typeface="Faustina"/>
                <a:sym typeface="Faustina"/>
              </a:rPr>
              <a:t>ĐỘI NGŨ HÀNH CHÍNH - KINH DOANH</a:t>
            </a:r>
          </a:p>
        </p:txBody>
      </p:sp>
      <p:sp>
        <p:nvSpPr>
          <p:cNvPr name="Freeform 6" id="6"/>
          <p:cNvSpPr/>
          <p:nvPr/>
        </p:nvSpPr>
        <p:spPr>
          <a:xfrm flipH="false" flipV="false" rot="0">
            <a:off x="822530" y="1665858"/>
            <a:ext cx="7838139" cy="5384382"/>
          </a:xfrm>
          <a:custGeom>
            <a:avLst/>
            <a:gdLst/>
            <a:ahLst/>
            <a:cxnLst/>
            <a:rect r="r" b="b" t="t" l="l"/>
            <a:pathLst>
              <a:path h="5384382" w="7838139">
                <a:moveTo>
                  <a:pt x="0" y="0"/>
                </a:moveTo>
                <a:lnTo>
                  <a:pt x="7838138" y="0"/>
                </a:lnTo>
                <a:lnTo>
                  <a:pt x="7838138" y="5384382"/>
                </a:lnTo>
                <a:lnTo>
                  <a:pt x="0" y="5384382"/>
                </a:lnTo>
                <a:lnTo>
                  <a:pt x="0" y="0"/>
                </a:lnTo>
                <a:close/>
              </a:path>
            </a:pathLst>
          </a:custGeom>
          <a:blipFill>
            <a:blip r:embed="rId2"/>
            <a:stretch>
              <a:fillRect l="-1480" t="0" r="-1480" b="0"/>
            </a:stretch>
          </a:blipFill>
        </p:spPr>
      </p:sp>
      <p:sp>
        <p:nvSpPr>
          <p:cNvPr name="Freeform 7" id="7"/>
          <p:cNvSpPr/>
          <p:nvPr/>
        </p:nvSpPr>
        <p:spPr>
          <a:xfrm flipH="false" flipV="false" rot="0">
            <a:off x="9192810" y="1665858"/>
            <a:ext cx="8146235" cy="5384382"/>
          </a:xfrm>
          <a:custGeom>
            <a:avLst/>
            <a:gdLst/>
            <a:ahLst/>
            <a:cxnLst/>
            <a:rect r="r" b="b" t="t" l="l"/>
            <a:pathLst>
              <a:path h="5384382" w="8146235">
                <a:moveTo>
                  <a:pt x="0" y="0"/>
                </a:moveTo>
                <a:lnTo>
                  <a:pt x="8146235" y="0"/>
                </a:lnTo>
                <a:lnTo>
                  <a:pt x="8146235" y="5384382"/>
                </a:lnTo>
                <a:lnTo>
                  <a:pt x="0" y="5384382"/>
                </a:lnTo>
                <a:lnTo>
                  <a:pt x="0" y="0"/>
                </a:lnTo>
                <a:close/>
              </a:path>
            </a:pathLst>
          </a:custGeom>
          <a:blipFill>
            <a:blip r:embed="rId3"/>
            <a:stretch>
              <a:fillRect l="0" t="-4070" r="-1856" b="-11385"/>
            </a:stretch>
          </a:blipFill>
        </p:spPr>
      </p:sp>
      <p:sp>
        <p:nvSpPr>
          <p:cNvPr name="TextBox 8" id="8"/>
          <p:cNvSpPr txBox="true"/>
          <p:nvPr/>
        </p:nvSpPr>
        <p:spPr>
          <a:xfrm rot="0">
            <a:off x="9940379" y="7275207"/>
            <a:ext cx="6451550" cy="711833"/>
          </a:xfrm>
          <a:prstGeom prst="rect">
            <a:avLst/>
          </a:prstGeom>
        </p:spPr>
        <p:txBody>
          <a:bodyPr anchor="t" rtlCol="false" tIns="0" lIns="0" bIns="0" rIns="0">
            <a:spAutoFit/>
          </a:bodyPr>
          <a:lstStyle/>
          <a:p>
            <a:pPr algn="ctr">
              <a:lnSpc>
                <a:spcPts val="6020"/>
              </a:lnSpc>
            </a:pPr>
            <a:r>
              <a:rPr lang="en-US" sz="3500">
                <a:solidFill>
                  <a:srgbClr val="E10022"/>
                </a:solidFill>
                <a:latin typeface="Faustina"/>
                <a:ea typeface="Faustina"/>
                <a:cs typeface="Faustina"/>
                <a:sym typeface="Faustina"/>
              </a:rPr>
              <a:t>ĐỘI NGŨ VẬN HÀNH - THI CÔNG</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32959" y="9994304"/>
            <a:ext cx="18553917" cy="301415"/>
            <a:chOff x="0" y="0"/>
            <a:chExt cx="9381157" cy="152400"/>
          </a:xfrm>
        </p:grpSpPr>
        <p:sp>
          <p:nvSpPr>
            <p:cNvPr name="Freeform 3" id="3"/>
            <p:cNvSpPr/>
            <p:nvPr/>
          </p:nvSpPr>
          <p:spPr>
            <a:xfrm flipH="false" flipV="false" rot="0">
              <a:off x="0" y="0"/>
              <a:ext cx="9381158" cy="152400"/>
            </a:xfrm>
            <a:custGeom>
              <a:avLst/>
              <a:gdLst/>
              <a:ahLst/>
              <a:cxnLst/>
              <a:rect r="r" b="b" t="t" l="l"/>
              <a:pathLst>
                <a:path h="152400" w="9381158">
                  <a:moveTo>
                    <a:pt x="0" y="0"/>
                  </a:moveTo>
                  <a:lnTo>
                    <a:pt x="9381158" y="0"/>
                  </a:lnTo>
                  <a:lnTo>
                    <a:pt x="9381158" y="152400"/>
                  </a:lnTo>
                  <a:lnTo>
                    <a:pt x="0" y="152400"/>
                  </a:lnTo>
                  <a:close/>
                </a:path>
              </a:pathLst>
            </a:custGeom>
            <a:solidFill>
              <a:srgbClr val="FFAE00"/>
            </a:solidFill>
          </p:spPr>
        </p:sp>
      </p:grpSp>
      <p:sp>
        <p:nvSpPr>
          <p:cNvPr name="Freeform 4" id="4"/>
          <p:cNvSpPr/>
          <p:nvPr/>
        </p:nvSpPr>
        <p:spPr>
          <a:xfrm flipH="false" flipV="false" rot="0">
            <a:off x="1028700" y="1665858"/>
            <a:ext cx="7474434" cy="4986849"/>
          </a:xfrm>
          <a:custGeom>
            <a:avLst/>
            <a:gdLst/>
            <a:ahLst/>
            <a:cxnLst/>
            <a:rect r="r" b="b" t="t" l="l"/>
            <a:pathLst>
              <a:path h="4986849" w="7474434">
                <a:moveTo>
                  <a:pt x="0" y="0"/>
                </a:moveTo>
                <a:lnTo>
                  <a:pt x="7474434" y="0"/>
                </a:lnTo>
                <a:lnTo>
                  <a:pt x="7474434" y="4986848"/>
                </a:lnTo>
                <a:lnTo>
                  <a:pt x="0" y="4986848"/>
                </a:lnTo>
                <a:lnTo>
                  <a:pt x="0" y="0"/>
                </a:lnTo>
                <a:close/>
              </a:path>
            </a:pathLst>
          </a:custGeom>
          <a:blipFill>
            <a:blip r:embed="rId2"/>
            <a:stretch>
              <a:fillRect l="0" t="0" r="0" b="0"/>
            </a:stretch>
          </a:blipFill>
        </p:spPr>
      </p:sp>
      <p:sp>
        <p:nvSpPr>
          <p:cNvPr name="Freeform 5" id="5"/>
          <p:cNvSpPr/>
          <p:nvPr/>
        </p:nvSpPr>
        <p:spPr>
          <a:xfrm flipH="false" flipV="false" rot="0">
            <a:off x="9742798" y="1665858"/>
            <a:ext cx="7060614" cy="4986849"/>
          </a:xfrm>
          <a:custGeom>
            <a:avLst/>
            <a:gdLst/>
            <a:ahLst/>
            <a:cxnLst/>
            <a:rect r="r" b="b" t="t" l="l"/>
            <a:pathLst>
              <a:path h="4986849" w="7060614">
                <a:moveTo>
                  <a:pt x="0" y="0"/>
                </a:moveTo>
                <a:lnTo>
                  <a:pt x="7060614" y="0"/>
                </a:lnTo>
                <a:lnTo>
                  <a:pt x="7060614" y="4986848"/>
                </a:lnTo>
                <a:lnTo>
                  <a:pt x="0" y="4986848"/>
                </a:lnTo>
                <a:lnTo>
                  <a:pt x="0" y="0"/>
                </a:lnTo>
                <a:close/>
              </a:path>
            </a:pathLst>
          </a:custGeom>
          <a:blipFill>
            <a:blip r:embed="rId3"/>
            <a:stretch>
              <a:fillRect l="0" t="-3094" r="0" b="-3094"/>
            </a:stretch>
          </a:blipFill>
        </p:spPr>
      </p:sp>
      <p:sp>
        <p:nvSpPr>
          <p:cNvPr name="TextBox 6" id="6"/>
          <p:cNvSpPr txBox="true"/>
          <p:nvPr/>
        </p:nvSpPr>
        <p:spPr>
          <a:xfrm rot="0">
            <a:off x="5228401" y="484821"/>
            <a:ext cx="7928818" cy="887121"/>
          </a:xfrm>
          <a:prstGeom prst="rect">
            <a:avLst/>
          </a:prstGeom>
        </p:spPr>
        <p:txBody>
          <a:bodyPr anchor="t" rtlCol="false" tIns="0" lIns="0" bIns="0" rIns="0">
            <a:spAutoFit/>
          </a:bodyPr>
          <a:lstStyle/>
          <a:p>
            <a:pPr algn="ctr">
              <a:lnSpc>
                <a:spcPts val="7278"/>
              </a:lnSpc>
              <a:spcBef>
                <a:spcPct val="0"/>
              </a:spcBef>
            </a:pPr>
            <a:r>
              <a:rPr lang="en-US" b="true" sz="5198">
                <a:solidFill>
                  <a:srgbClr val="E10022"/>
                </a:solidFill>
                <a:latin typeface="Faustina Bold"/>
                <a:ea typeface="Faustina Bold"/>
                <a:cs typeface="Faustina Bold"/>
                <a:sym typeface="Faustina Bold"/>
              </a:rPr>
              <a:t>ĐỘI NGŨ NHÂN  SỰ MEDIA</a:t>
            </a:r>
          </a:p>
        </p:txBody>
      </p:sp>
      <p:sp>
        <p:nvSpPr>
          <p:cNvPr name="TextBox 7" id="7"/>
          <p:cNvSpPr txBox="true"/>
          <p:nvPr/>
        </p:nvSpPr>
        <p:spPr>
          <a:xfrm rot="0">
            <a:off x="2280704" y="7275207"/>
            <a:ext cx="4715619" cy="711833"/>
          </a:xfrm>
          <a:prstGeom prst="rect">
            <a:avLst/>
          </a:prstGeom>
        </p:spPr>
        <p:txBody>
          <a:bodyPr anchor="t" rtlCol="false" tIns="0" lIns="0" bIns="0" rIns="0">
            <a:spAutoFit/>
          </a:bodyPr>
          <a:lstStyle/>
          <a:p>
            <a:pPr algn="ctr">
              <a:lnSpc>
                <a:spcPts val="6020"/>
              </a:lnSpc>
            </a:pPr>
            <a:r>
              <a:rPr lang="en-US" sz="3500">
                <a:solidFill>
                  <a:srgbClr val="E10022"/>
                </a:solidFill>
                <a:latin typeface="Faustina"/>
                <a:ea typeface="Faustina"/>
                <a:cs typeface="Faustina"/>
                <a:sym typeface="Faustina"/>
              </a:rPr>
              <a:t>TẬP HUẤN VÀ ĐÀO TẠO </a:t>
            </a:r>
          </a:p>
        </p:txBody>
      </p:sp>
      <p:sp>
        <p:nvSpPr>
          <p:cNvPr name="TextBox 8" id="8"/>
          <p:cNvSpPr txBox="true"/>
          <p:nvPr/>
        </p:nvSpPr>
        <p:spPr>
          <a:xfrm rot="0">
            <a:off x="10991924" y="7275207"/>
            <a:ext cx="4348460" cy="1473833"/>
          </a:xfrm>
          <a:prstGeom prst="rect">
            <a:avLst/>
          </a:prstGeom>
        </p:spPr>
        <p:txBody>
          <a:bodyPr anchor="t" rtlCol="false" tIns="0" lIns="0" bIns="0" rIns="0">
            <a:spAutoFit/>
          </a:bodyPr>
          <a:lstStyle/>
          <a:p>
            <a:pPr algn="ctr">
              <a:lnSpc>
                <a:spcPts val="6020"/>
              </a:lnSpc>
            </a:pPr>
            <a:r>
              <a:rPr lang="en-US" sz="3500">
                <a:solidFill>
                  <a:srgbClr val="E10022"/>
                </a:solidFill>
                <a:latin typeface="Faustina"/>
                <a:ea typeface="Faustina"/>
                <a:cs typeface="Faustina"/>
                <a:sym typeface="Faustina"/>
              </a:rPr>
              <a:t>01 EKIP QUAY TVC </a:t>
            </a:r>
          </a:p>
          <a:p>
            <a:pPr algn="ctr">
              <a:lnSpc>
                <a:spcPts val="6020"/>
              </a:lnSpc>
            </a:pPr>
            <a:r>
              <a:rPr lang="en-US" sz="3500">
                <a:solidFill>
                  <a:srgbClr val="E10022"/>
                </a:solidFill>
                <a:latin typeface="Faustina"/>
                <a:ea typeface="Faustina"/>
                <a:cs typeface="Faustina"/>
                <a:sym typeface="Faustina"/>
              </a:rPr>
              <a:t>FILM DOANH NGHIỆP</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32959" y="9994304"/>
            <a:ext cx="18553917" cy="301415"/>
            <a:chOff x="0" y="0"/>
            <a:chExt cx="9381157" cy="152400"/>
          </a:xfrm>
        </p:grpSpPr>
        <p:sp>
          <p:nvSpPr>
            <p:cNvPr name="Freeform 3" id="3"/>
            <p:cNvSpPr/>
            <p:nvPr/>
          </p:nvSpPr>
          <p:spPr>
            <a:xfrm flipH="false" flipV="false" rot="0">
              <a:off x="0" y="0"/>
              <a:ext cx="9381158" cy="152400"/>
            </a:xfrm>
            <a:custGeom>
              <a:avLst/>
              <a:gdLst/>
              <a:ahLst/>
              <a:cxnLst/>
              <a:rect r="r" b="b" t="t" l="l"/>
              <a:pathLst>
                <a:path h="152400" w="9381158">
                  <a:moveTo>
                    <a:pt x="0" y="0"/>
                  </a:moveTo>
                  <a:lnTo>
                    <a:pt x="9381158" y="0"/>
                  </a:lnTo>
                  <a:lnTo>
                    <a:pt x="9381158" y="152400"/>
                  </a:lnTo>
                  <a:lnTo>
                    <a:pt x="0" y="152400"/>
                  </a:lnTo>
                  <a:close/>
                </a:path>
              </a:pathLst>
            </a:custGeom>
            <a:solidFill>
              <a:srgbClr val="FFAE00"/>
            </a:solidFill>
          </p:spPr>
        </p:sp>
      </p:grpSp>
      <p:sp>
        <p:nvSpPr>
          <p:cNvPr name="Freeform 4" id="4"/>
          <p:cNvSpPr/>
          <p:nvPr/>
        </p:nvSpPr>
        <p:spPr>
          <a:xfrm flipH="false" flipV="false" rot="0">
            <a:off x="1104752" y="1666427"/>
            <a:ext cx="7560410" cy="5300643"/>
          </a:xfrm>
          <a:custGeom>
            <a:avLst/>
            <a:gdLst/>
            <a:ahLst/>
            <a:cxnLst/>
            <a:rect r="r" b="b" t="t" l="l"/>
            <a:pathLst>
              <a:path h="5300643" w="7560410">
                <a:moveTo>
                  <a:pt x="0" y="0"/>
                </a:moveTo>
                <a:lnTo>
                  <a:pt x="7560410" y="0"/>
                </a:lnTo>
                <a:lnTo>
                  <a:pt x="7560410" y="5300643"/>
                </a:lnTo>
                <a:lnTo>
                  <a:pt x="0" y="5300643"/>
                </a:lnTo>
                <a:lnTo>
                  <a:pt x="0" y="0"/>
                </a:lnTo>
                <a:close/>
              </a:path>
            </a:pathLst>
          </a:custGeom>
          <a:blipFill>
            <a:blip r:embed="rId2"/>
            <a:stretch>
              <a:fillRect l="0" t="-3486" r="0" b="-3486"/>
            </a:stretch>
          </a:blipFill>
        </p:spPr>
      </p:sp>
      <p:sp>
        <p:nvSpPr>
          <p:cNvPr name="Freeform 5" id="5"/>
          <p:cNvSpPr/>
          <p:nvPr/>
        </p:nvSpPr>
        <p:spPr>
          <a:xfrm flipH="false" flipV="false" rot="0">
            <a:off x="9192810" y="1628546"/>
            <a:ext cx="8054539" cy="5376405"/>
          </a:xfrm>
          <a:custGeom>
            <a:avLst/>
            <a:gdLst/>
            <a:ahLst/>
            <a:cxnLst/>
            <a:rect r="r" b="b" t="t" l="l"/>
            <a:pathLst>
              <a:path h="5376405" w="8054539">
                <a:moveTo>
                  <a:pt x="0" y="0"/>
                </a:moveTo>
                <a:lnTo>
                  <a:pt x="8054539" y="0"/>
                </a:lnTo>
                <a:lnTo>
                  <a:pt x="8054539" y="5376405"/>
                </a:lnTo>
                <a:lnTo>
                  <a:pt x="0" y="5376405"/>
                </a:lnTo>
                <a:lnTo>
                  <a:pt x="0" y="0"/>
                </a:lnTo>
                <a:close/>
              </a:path>
            </a:pathLst>
          </a:custGeom>
          <a:blipFill>
            <a:blip r:embed="rId3"/>
            <a:stretch>
              <a:fillRect l="0" t="0" r="0" b="0"/>
            </a:stretch>
          </a:blipFill>
        </p:spPr>
      </p:sp>
      <p:sp>
        <p:nvSpPr>
          <p:cNvPr name="TextBox 6" id="6"/>
          <p:cNvSpPr txBox="true"/>
          <p:nvPr/>
        </p:nvSpPr>
        <p:spPr>
          <a:xfrm rot="0">
            <a:off x="5228401" y="484821"/>
            <a:ext cx="7928818" cy="887121"/>
          </a:xfrm>
          <a:prstGeom prst="rect">
            <a:avLst/>
          </a:prstGeom>
        </p:spPr>
        <p:txBody>
          <a:bodyPr anchor="t" rtlCol="false" tIns="0" lIns="0" bIns="0" rIns="0">
            <a:spAutoFit/>
          </a:bodyPr>
          <a:lstStyle/>
          <a:p>
            <a:pPr algn="ctr">
              <a:lnSpc>
                <a:spcPts val="7278"/>
              </a:lnSpc>
              <a:spcBef>
                <a:spcPct val="0"/>
              </a:spcBef>
            </a:pPr>
            <a:r>
              <a:rPr lang="en-US" b="true" sz="5198">
                <a:solidFill>
                  <a:srgbClr val="E10022"/>
                </a:solidFill>
                <a:latin typeface="Faustina Bold"/>
                <a:ea typeface="Faustina Bold"/>
                <a:cs typeface="Faustina Bold"/>
                <a:sym typeface="Faustina Bold"/>
              </a:rPr>
              <a:t>ĐỘI NGŨ NHÂN  SỰ MEDIA</a:t>
            </a:r>
          </a:p>
        </p:txBody>
      </p:sp>
      <p:sp>
        <p:nvSpPr>
          <p:cNvPr name="TextBox 7" id="7"/>
          <p:cNvSpPr txBox="true"/>
          <p:nvPr/>
        </p:nvSpPr>
        <p:spPr>
          <a:xfrm rot="0">
            <a:off x="3270048" y="7451556"/>
            <a:ext cx="11378059" cy="711833"/>
          </a:xfrm>
          <a:prstGeom prst="rect">
            <a:avLst/>
          </a:prstGeom>
        </p:spPr>
        <p:txBody>
          <a:bodyPr anchor="t" rtlCol="false" tIns="0" lIns="0" bIns="0" rIns="0">
            <a:spAutoFit/>
          </a:bodyPr>
          <a:lstStyle/>
          <a:p>
            <a:pPr algn="ctr">
              <a:lnSpc>
                <a:spcPts val="6020"/>
              </a:lnSpc>
            </a:pPr>
            <a:r>
              <a:rPr lang="en-US" sz="3500">
                <a:solidFill>
                  <a:srgbClr val="E10022"/>
                </a:solidFill>
                <a:latin typeface="Faustina"/>
                <a:ea typeface="Faustina"/>
                <a:cs typeface="Faustina"/>
                <a:sym typeface="Faustina"/>
              </a:rPr>
              <a:t>QUÁ TRÌNH SET UP VÀ VẬN HÀNH QUAY PHÁT TRỰC TIẾP</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32959" y="9994304"/>
            <a:ext cx="18553917" cy="301415"/>
            <a:chOff x="0" y="0"/>
            <a:chExt cx="9381157" cy="152400"/>
          </a:xfrm>
        </p:grpSpPr>
        <p:sp>
          <p:nvSpPr>
            <p:cNvPr name="Freeform 3" id="3"/>
            <p:cNvSpPr/>
            <p:nvPr/>
          </p:nvSpPr>
          <p:spPr>
            <a:xfrm flipH="false" flipV="false" rot="0">
              <a:off x="0" y="0"/>
              <a:ext cx="9381158" cy="152400"/>
            </a:xfrm>
            <a:custGeom>
              <a:avLst/>
              <a:gdLst/>
              <a:ahLst/>
              <a:cxnLst/>
              <a:rect r="r" b="b" t="t" l="l"/>
              <a:pathLst>
                <a:path h="152400" w="9381158">
                  <a:moveTo>
                    <a:pt x="0" y="0"/>
                  </a:moveTo>
                  <a:lnTo>
                    <a:pt x="9381158" y="0"/>
                  </a:lnTo>
                  <a:lnTo>
                    <a:pt x="9381158" y="152400"/>
                  </a:lnTo>
                  <a:lnTo>
                    <a:pt x="0" y="152400"/>
                  </a:lnTo>
                  <a:close/>
                </a:path>
              </a:pathLst>
            </a:custGeom>
            <a:solidFill>
              <a:srgbClr val="FFAE00"/>
            </a:solidFill>
          </p:spPr>
        </p:sp>
      </p:grpSp>
      <p:sp>
        <p:nvSpPr>
          <p:cNvPr name="Freeform 4" id="4"/>
          <p:cNvSpPr/>
          <p:nvPr/>
        </p:nvSpPr>
        <p:spPr>
          <a:xfrm flipH="false" flipV="false" rot="0">
            <a:off x="3685956" y="1781762"/>
            <a:ext cx="11301259" cy="6356958"/>
          </a:xfrm>
          <a:custGeom>
            <a:avLst/>
            <a:gdLst/>
            <a:ahLst/>
            <a:cxnLst/>
            <a:rect r="r" b="b" t="t" l="l"/>
            <a:pathLst>
              <a:path h="6356958" w="11301259">
                <a:moveTo>
                  <a:pt x="0" y="0"/>
                </a:moveTo>
                <a:lnTo>
                  <a:pt x="11301259" y="0"/>
                </a:lnTo>
                <a:lnTo>
                  <a:pt x="11301259" y="6356959"/>
                </a:lnTo>
                <a:lnTo>
                  <a:pt x="0" y="6356959"/>
                </a:lnTo>
                <a:lnTo>
                  <a:pt x="0" y="0"/>
                </a:lnTo>
                <a:close/>
              </a:path>
            </a:pathLst>
          </a:custGeom>
          <a:blipFill>
            <a:blip r:embed="rId2"/>
            <a:stretch>
              <a:fillRect l="0" t="0" r="0" b="0"/>
            </a:stretch>
          </a:blipFill>
        </p:spPr>
      </p:sp>
      <p:sp>
        <p:nvSpPr>
          <p:cNvPr name="TextBox 5" id="5"/>
          <p:cNvSpPr txBox="true"/>
          <p:nvPr/>
        </p:nvSpPr>
        <p:spPr>
          <a:xfrm rot="0">
            <a:off x="4769936" y="484821"/>
            <a:ext cx="8845748" cy="887121"/>
          </a:xfrm>
          <a:prstGeom prst="rect">
            <a:avLst/>
          </a:prstGeom>
        </p:spPr>
        <p:txBody>
          <a:bodyPr anchor="t" rtlCol="false" tIns="0" lIns="0" bIns="0" rIns="0">
            <a:spAutoFit/>
          </a:bodyPr>
          <a:lstStyle/>
          <a:p>
            <a:pPr algn="ctr">
              <a:lnSpc>
                <a:spcPts val="7278"/>
              </a:lnSpc>
              <a:spcBef>
                <a:spcPct val="0"/>
              </a:spcBef>
            </a:pPr>
            <a:r>
              <a:rPr lang="en-US" b="true" sz="5198">
                <a:solidFill>
                  <a:srgbClr val="E10022"/>
                </a:solidFill>
                <a:latin typeface="Faustina Bold"/>
                <a:ea typeface="Faustina Bold"/>
                <a:cs typeface="Faustina Bold"/>
                <a:sym typeface="Faustina Bold"/>
              </a:rPr>
              <a:t>NHÂN SỰ VẬN HÀNH SỰ KIỆN</a:t>
            </a:r>
          </a:p>
        </p:txBody>
      </p:sp>
      <p:sp>
        <p:nvSpPr>
          <p:cNvPr name="TextBox 6" id="6"/>
          <p:cNvSpPr txBox="true"/>
          <p:nvPr/>
        </p:nvSpPr>
        <p:spPr>
          <a:xfrm rot="0">
            <a:off x="4112793" y="8548296"/>
            <a:ext cx="10447586" cy="1028700"/>
          </a:xfrm>
          <a:prstGeom prst="rect">
            <a:avLst/>
          </a:prstGeom>
        </p:spPr>
        <p:txBody>
          <a:bodyPr anchor="t" rtlCol="false" tIns="0" lIns="0" bIns="0" rIns="0">
            <a:spAutoFit/>
          </a:bodyPr>
          <a:lstStyle/>
          <a:p>
            <a:pPr algn="ctr">
              <a:lnSpc>
                <a:spcPts val="4080"/>
              </a:lnSpc>
              <a:spcBef>
                <a:spcPct val="0"/>
              </a:spcBef>
            </a:pPr>
            <a:r>
              <a:rPr lang="en-US" b="true" sz="3400">
                <a:solidFill>
                  <a:srgbClr val="E10022"/>
                </a:solidFill>
                <a:latin typeface="Faustina Bold"/>
                <a:ea typeface="Faustina Bold"/>
                <a:cs typeface="Faustina Bold"/>
                <a:sym typeface="Faustina Bold"/>
              </a:rPr>
              <a:t>Mộ</a:t>
            </a:r>
            <a:r>
              <a:rPr lang="en-US" b="true" sz="3400">
                <a:solidFill>
                  <a:srgbClr val="E10022"/>
                </a:solidFill>
                <a:latin typeface="Faustina Bold"/>
                <a:ea typeface="Faustina Bold"/>
                <a:cs typeface="Faustina Bold"/>
                <a:sym typeface="Faustina Bold"/>
              </a:rPr>
              <a:t>t ekip vận hành sự kiện 2400 khách tham dự sự kiện </a:t>
            </a:r>
          </a:p>
          <a:p>
            <a:pPr algn="ctr">
              <a:lnSpc>
                <a:spcPts val="4080"/>
              </a:lnSpc>
              <a:spcBef>
                <a:spcPct val="0"/>
              </a:spcBef>
            </a:pPr>
            <a:r>
              <a:rPr lang="en-US" b="true" sz="3400">
                <a:solidFill>
                  <a:srgbClr val="E10022"/>
                </a:solidFill>
                <a:latin typeface="Faustina Bold"/>
                <a:ea typeface="Faustina Bold"/>
                <a:cs typeface="Faustina Bold"/>
                <a:sym typeface="Faustina Bold"/>
              </a:rPr>
              <a:t>tất niên hồi tháng 12/2025 </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32959" y="9994304"/>
            <a:ext cx="18553917" cy="301415"/>
            <a:chOff x="0" y="0"/>
            <a:chExt cx="9381157" cy="152400"/>
          </a:xfrm>
        </p:grpSpPr>
        <p:sp>
          <p:nvSpPr>
            <p:cNvPr name="Freeform 3" id="3"/>
            <p:cNvSpPr/>
            <p:nvPr/>
          </p:nvSpPr>
          <p:spPr>
            <a:xfrm flipH="false" flipV="false" rot="0">
              <a:off x="0" y="0"/>
              <a:ext cx="9381158" cy="152400"/>
            </a:xfrm>
            <a:custGeom>
              <a:avLst/>
              <a:gdLst/>
              <a:ahLst/>
              <a:cxnLst/>
              <a:rect r="r" b="b" t="t" l="l"/>
              <a:pathLst>
                <a:path h="152400" w="9381158">
                  <a:moveTo>
                    <a:pt x="0" y="0"/>
                  </a:moveTo>
                  <a:lnTo>
                    <a:pt x="9381158" y="0"/>
                  </a:lnTo>
                  <a:lnTo>
                    <a:pt x="9381158" y="152400"/>
                  </a:lnTo>
                  <a:lnTo>
                    <a:pt x="0" y="152400"/>
                  </a:lnTo>
                  <a:close/>
                </a:path>
              </a:pathLst>
            </a:custGeom>
            <a:solidFill>
              <a:srgbClr val="FFAE00"/>
            </a:solidFill>
          </p:spPr>
        </p:sp>
      </p:grpSp>
      <p:sp>
        <p:nvSpPr>
          <p:cNvPr name="Freeform 4" id="4"/>
          <p:cNvSpPr/>
          <p:nvPr/>
        </p:nvSpPr>
        <p:spPr>
          <a:xfrm flipH="false" flipV="false" rot="0">
            <a:off x="685800" y="3782851"/>
            <a:ext cx="3406792" cy="624578"/>
          </a:xfrm>
          <a:custGeom>
            <a:avLst/>
            <a:gdLst/>
            <a:ahLst/>
            <a:cxnLst/>
            <a:rect r="r" b="b" t="t" l="l"/>
            <a:pathLst>
              <a:path h="624578" w="3406792">
                <a:moveTo>
                  <a:pt x="0" y="0"/>
                </a:moveTo>
                <a:lnTo>
                  <a:pt x="3406792" y="0"/>
                </a:lnTo>
                <a:lnTo>
                  <a:pt x="3406792" y="624578"/>
                </a:lnTo>
                <a:lnTo>
                  <a:pt x="0" y="624578"/>
                </a:lnTo>
                <a:lnTo>
                  <a:pt x="0" y="0"/>
                </a:lnTo>
                <a:close/>
              </a:path>
            </a:pathLst>
          </a:custGeom>
          <a:blipFill>
            <a:blip r:embed="rId2"/>
            <a:stretch>
              <a:fillRect l="0" t="0" r="0" b="0"/>
            </a:stretch>
          </a:blipFill>
        </p:spPr>
      </p:sp>
      <p:sp>
        <p:nvSpPr>
          <p:cNvPr name="Freeform 5" id="5"/>
          <p:cNvSpPr/>
          <p:nvPr/>
        </p:nvSpPr>
        <p:spPr>
          <a:xfrm flipH="false" flipV="false" rot="0">
            <a:off x="11440652" y="1577341"/>
            <a:ext cx="3112033" cy="772480"/>
          </a:xfrm>
          <a:custGeom>
            <a:avLst/>
            <a:gdLst/>
            <a:ahLst/>
            <a:cxnLst/>
            <a:rect r="r" b="b" t="t" l="l"/>
            <a:pathLst>
              <a:path h="772480" w="3112033">
                <a:moveTo>
                  <a:pt x="0" y="0"/>
                </a:moveTo>
                <a:lnTo>
                  <a:pt x="3112033" y="0"/>
                </a:lnTo>
                <a:lnTo>
                  <a:pt x="3112033" y="772480"/>
                </a:lnTo>
                <a:lnTo>
                  <a:pt x="0" y="772480"/>
                </a:lnTo>
                <a:lnTo>
                  <a:pt x="0" y="0"/>
                </a:lnTo>
                <a:close/>
              </a:path>
            </a:pathLst>
          </a:custGeom>
          <a:blipFill>
            <a:blip r:embed="rId3"/>
            <a:stretch>
              <a:fillRect l="0" t="-2189" r="0" b="-2189"/>
            </a:stretch>
          </a:blipFill>
        </p:spPr>
      </p:sp>
      <p:sp>
        <p:nvSpPr>
          <p:cNvPr name="Freeform 6" id="6"/>
          <p:cNvSpPr/>
          <p:nvPr/>
        </p:nvSpPr>
        <p:spPr>
          <a:xfrm flipH="false" flipV="false" rot="0">
            <a:off x="7012269" y="1706460"/>
            <a:ext cx="3625030" cy="588674"/>
          </a:xfrm>
          <a:custGeom>
            <a:avLst/>
            <a:gdLst/>
            <a:ahLst/>
            <a:cxnLst/>
            <a:rect r="r" b="b" t="t" l="l"/>
            <a:pathLst>
              <a:path h="588674" w="3625030">
                <a:moveTo>
                  <a:pt x="0" y="0"/>
                </a:moveTo>
                <a:lnTo>
                  <a:pt x="3625030" y="0"/>
                </a:lnTo>
                <a:lnTo>
                  <a:pt x="3625030" y="588674"/>
                </a:lnTo>
                <a:lnTo>
                  <a:pt x="0" y="588674"/>
                </a:lnTo>
                <a:lnTo>
                  <a:pt x="0" y="0"/>
                </a:lnTo>
                <a:close/>
              </a:path>
            </a:pathLst>
          </a:custGeom>
          <a:blipFill>
            <a:blip r:embed="rId4"/>
            <a:stretch>
              <a:fillRect l="-21707" t="-108676" r="-27042" b="-108676"/>
            </a:stretch>
          </a:blipFill>
        </p:spPr>
      </p:sp>
      <p:sp>
        <p:nvSpPr>
          <p:cNvPr name="Freeform 7" id="7"/>
          <p:cNvSpPr/>
          <p:nvPr/>
        </p:nvSpPr>
        <p:spPr>
          <a:xfrm flipH="false" flipV="false" rot="0">
            <a:off x="6204830" y="5615212"/>
            <a:ext cx="1944400" cy="1744913"/>
          </a:xfrm>
          <a:custGeom>
            <a:avLst/>
            <a:gdLst/>
            <a:ahLst/>
            <a:cxnLst/>
            <a:rect r="r" b="b" t="t" l="l"/>
            <a:pathLst>
              <a:path h="1744913" w="1944400">
                <a:moveTo>
                  <a:pt x="0" y="0"/>
                </a:moveTo>
                <a:lnTo>
                  <a:pt x="1944400" y="0"/>
                </a:lnTo>
                <a:lnTo>
                  <a:pt x="1944400" y="1744913"/>
                </a:lnTo>
                <a:lnTo>
                  <a:pt x="0" y="1744913"/>
                </a:lnTo>
                <a:lnTo>
                  <a:pt x="0" y="0"/>
                </a:lnTo>
                <a:close/>
              </a:path>
            </a:pathLst>
          </a:custGeom>
          <a:blipFill>
            <a:blip r:embed="rId5"/>
            <a:stretch>
              <a:fillRect l="-25675" t="-40043" r="-29816" b="-33225"/>
            </a:stretch>
          </a:blipFill>
        </p:spPr>
      </p:sp>
      <p:sp>
        <p:nvSpPr>
          <p:cNvPr name="Freeform 8" id="8"/>
          <p:cNvSpPr/>
          <p:nvPr/>
        </p:nvSpPr>
        <p:spPr>
          <a:xfrm flipH="false" flipV="false" rot="0">
            <a:off x="10166026" y="5692752"/>
            <a:ext cx="1820830" cy="1589834"/>
          </a:xfrm>
          <a:custGeom>
            <a:avLst/>
            <a:gdLst/>
            <a:ahLst/>
            <a:cxnLst/>
            <a:rect r="r" b="b" t="t" l="l"/>
            <a:pathLst>
              <a:path h="1589834" w="1820830">
                <a:moveTo>
                  <a:pt x="0" y="0"/>
                </a:moveTo>
                <a:lnTo>
                  <a:pt x="1820829" y="0"/>
                </a:lnTo>
                <a:lnTo>
                  <a:pt x="1820829" y="1589834"/>
                </a:lnTo>
                <a:lnTo>
                  <a:pt x="0" y="1589834"/>
                </a:lnTo>
                <a:lnTo>
                  <a:pt x="0" y="0"/>
                </a:lnTo>
                <a:close/>
              </a:path>
            </a:pathLst>
          </a:custGeom>
          <a:blipFill>
            <a:blip r:embed="rId6"/>
            <a:stretch>
              <a:fillRect l="0" t="-10138" r="0" b="-4390"/>
            </a:stretch>
          </a:blipFill>
        </p:spPr>
      </p:sp>
      <p:sp>
        <p:nvSpPr>
          <p:cNvPr name="Freeform 9" id="9"/>
          <p:cNvSpPr/>
          <p:nvPr/>
        </p:nvSpPr>
        <p:spPr>
          <a:xfrm flipH="false" flipV="false" rot="0">
            <a:off x="14741250" y="7360125"/>
            <a:ext cx="1381793" cy="1692196"/>
          </a:xfrm>
          <a:custGeom>
            <a:avLst/>
            <a:gdLst/>
            <a:ahLst/>
            <a:cxnLst/>
            <a:rect r="r" b="b" t="t" l="l"/>
            <a:pathLst>
              <a:path h="1692196" w="1381793">
                <a:moveTo>
                  <a:pt x="0" y="0"/>
                </a:moveTo>
                <a:lnTo>
                  <a:pt x="1381794" y="0"/>
                </a:lnTo>
                <a:lnTo>
                  <a:pt x="1381794" y="1692197"/>
                </a:lnTo>
                <a:lnTo>
                  <a:pt x="0" y="1692197"/>
                </a:lnTo>
                <a:lnTo>
                  <a:pt x="0" y="0"/>
                </a:lnTo>
                <a:close/>
              </a:path>
            </a:pathLst>
          </a:custGeom>
          <a:blipFill>
            <a:blip r:embed="rId7"/>
            <a:stretch>
              <a:fillRect l="0" t="0" r="0" b="0"/>
            </a:stretch>
          </a:blipFill>
        </p:spPr>
      </p:sp>
      <p:sp>
        <p:nvSpPr>
          <p:cNvPr name="Freeform 10" id="10"/>
          <p:cNvSpPr/>
          <p:nvPr/>
        </p:nvSpPr>
        <p:spPr>
          <a:xfrm flipH="false" flipV="false" rot="0">
            <a:off x="688235" y="8264073"/>
            <a:ext cx="3888218" cy="994227"/>
          </a:xfrm>
          <a:custGeom>
            <a:avLst/>
            <a:gdLst/>
            <a:ahLst/>
            <a:cxnLst/>
            <a:rect r="r" b="b" t="t" l="l"/>
            <a:pathLst>
              <a:path h="994227" w="3888218">
                <a:moveTo>
                  <a:pt x="0" y="0"/>
                </a:moveTo>
                <a:lnTo>
                  <a:pt x="3888218" y="0"/>
                </a:lnTo>
                <a:lnTo>
                  <a:pt x="3888218" y="994227"/>
                </a:lnTo>
                <a:lnTo>
                  <a:pt x="0" y="994227"/>
                </a:lnTo>
                <a:lnTo>
                  <a:pt x="0" y="0"/>
                </a:lnTo>
                <a:close/>
              </a:path>
            </a:pathLst>
          </a:custGeom>
          <a:blipFill>
            <a:blip r:embed="rId8"/>
            <a:stretch>
              <a:fillRect l="0" t="-87873" r="0" b="-72372"/>
            </a:stretch>
          </a:blipFill>
        </p:spPr>
      </p:sp>
      <p:sp>
        <p:nvSpPr>
          <p:cNvPr name="Freeform 11" id="11"/>
          <p:cNvSpPr/>
          <p:nvPr/>
        </p:nvSpPr>
        <p:spPr>
          <a:xfrm flipH="false" flipV="false" rot="0">
            <a:off x="6204830" y="8105699"/>
            <a:ext cx="2468166" cy="1229147"/>
          </a:xfrm>
          <a:custGeom>
            <a:avLst/>
            <a:gdLst/>
            <a:ahLst/>
            <a:cxnLst/>
            <a:rect r="r" b="b" t="t" l="l"/>
            <a:pathLst>
              <a:path h="1229147" w="2468166">
                <a:moveTo>
                  <a:pt x="0" y="0"/>
                </a:moveTo>
                <a:lnTo>
                  <a:pt x="2468166" y="0"/>
                </a:lnTo>
                <a:lnTo>
                  <a:pt x="2468166" y="1229148"/>
                </a:lnTo>
                <a:lnTo>
                  <a:pt x="0" y="1229148"/>
                </a:lnTo>
                <a:lnTo>
                  <a:pt x="0" y="0"/>
                </a:lnTo>
                <a:close/>
              </a:path>
            </a:pathLst>
          </a:custGeom>
          <a:blipFill>
            <a:blip r:embed="rId9"/>
            <a:stretch>
              <a:fillRect l="-15093" t="-80983" r="-10501" b="-71214"/>
            </a:stretch>
          </a:blipFill>
        </p:spPr>
      </p:sp>
      <p:sp>
        <p:nvSpPr>
          <p:cNvPr name="Freeform 12" id="12"/>
          <p:cNvSpPr/>
          <p:nvPr/>
        </p:nvSpPr>
        <p:spPr>
          <a:xfrm flipH="false" flipV="false" rot="0">
            <a:off x="10216008" y="8012741"/>
            <a:ext cx="2780660" cy="1147321"/>
          </a:xfrm>
          <a:custGeom>
            <a:avLst/>
            <a:gdLst/>
            <a:ahLst/>
            <a:cxnLst/>
            <a:rect r="r" b="b" t="t" l="l"/>
            <a:pathLst>
              <a:path h="1147321" w="2780660">
                <a:moveTo>
                  <a:pt x="0" y="0"/>
                </a:moveTo>
                <a:lnTo>
                  <a:pt x="2780660" y="0"/>
                </a:lnTo>
                <a:lnTo>
                  <a:pt x="2780660" y="1147321"/>
                </a:lnTo>
                <a:lnTo>
                  <a:pt x="0" y="1147321"/>
                </a:lnTo>
                <a:lnTo>
                  <a:pt x="0" y="0"/>
                </a:lnTo>
                <a:close/>
              </a:path>
            </a:pathLst>
          </a:custGeom>
          <a:blipFill>
            <a:blip r:embed="rId10"/>
            <a:stretch>
              <a:fillRect l="0" t="0" r="0" b="0"/>
            </a:stretch>
          </a:blipFill>
        </p:spPr>
      </p:sp>
      <p:sp>
        <p:nvSpPr>
          <p:cNvPr name="Freeform 13" id="13"/>
          <p:cNvSpPr/>
          <p:nvPr/>
        </p:nvSpPr>
        <p:spPr>
          <a:xfrm flipH="false" flipV="false" rot="0">
            <a:off x="14006155" y="5692752"/>
            <a:ext cx="3183867" cy="1140985"/>
          </a:xfrm>
          <a:custGeom>
            <a:avLst/>
            <a:gdLst/>
            <a:ahLst/>
            <a:cxnLst/>
            <a:rect r="r" b="b" t="t" l="l"/>
            <a:pathLst>
              <a:path h="1140985" w="3183867">
                <a:moveTo>
                  <a:pt x="0" y="0"/>
                </a:moveTo>
                <a:lnTo>
                  <a:pt x="3183867" y="0"/>
                </a:lnTo>
                <a:lnTo>
                  <a:pt x="3183867" y="1140985"/>
                </a:lnTo>
                <a:lnTo>
                  <a:pt x="0" y="1140985"/>
                </a:lnTo>
                <a:lnTo>
                  <a:pt x="0" y="0"/>
                </a:lnTo>
                <a:close/>
              </a:path>
            </a:pathLst>
          </a:custGeom>
          <a:blipFill>
            <a:blip r:embed="rId11"/>
            <a:stretch>
              <a:fillRect l="0" t="-81288" r="0" b="-97757"/>
            </a:stretch>
          </a:blipFill>
        </p:spPr>
      </p:sp>
      <p:sp>
        <p:nvSpPr>
          <p:cNvPr name="Freeform 14" id="14"/>
          <p:cNvSpPr/>
          <p:nvPr/>
        </p:nvSpPr>
        <p:spPr>
          <a:xfrm flipH="false" flipV="false" rot="0">
            <a:off x="765717" y="6078492"/>
            <a:ext cx="3733255" cy="818354"/>
          </a:xfrm>
          <a:custGeom>
            <a:avLst/>
            <a:gdLst/>
            <a:ahLst/>
            <a:cxnLst/>
            <a:rect r="r" b="b" t="t" l="l"/>
            <a:pathLst>
              <a:path h="818354" w="3733255">
                <a:moveTo>
                  <a:pt x="0" y="0"/>
                </a:moveTo>
                <a:lnTo>
                  <a:pt x="3733255" y="0"/>
                </a:lnTo>
                <a:lnTo>
                  <a:pt x="3733255" y="818354"/>
                </a:lnTo>
                <a:lnTo>
                  <a:pt x="0" y="818354"/>
                </a:lnTo>
                <a:lnTo>
                  <a:pt x="0" y="0"/>
                </a:lnTo>
                <a:close/>
              </a:path>
            </a:pathLst>
          </a:custGeom>
          <a:blipFill>
            <a:blip r:embed="rId12"/>
            <a:stretch>
              <a:fillRect l="0" t="0" r="0" b="0"/>
            </a:stretch>
          </a:blipFill>
        </p:spPr>
      </p:sp>
      <p:sp>
        <p:nvSpPr>
          <p:cNvPr name="Freeform 15" id="15"/>
          <p:cNvSpPr/>
          <p:nvPr/>
        </p:nvSpPr>
        <p:spPr>
          <a:xfrm flipH="false" flipV="false" rot="0">
            <a:off x="14207598" y="3465878"/>
            <a:ext cx="1915446" cy="1258524"/>
          </a:xfrm>
          <a:custGeom>
            <a:avLst/>
            <a:gdLst/>
            <a:ahLst/>
            <a:cxnLst/>
            <a:rect r="r" b="b" t="t" l="l"/>
            <a:pathLst>
              <a:path h="1258524" w="1915446">
                <a:moveTo>
                  <a:pt x="0" y="0"/>
                </a:moveTo>
                <a:lnTo>
                  <a:pt x="1915446" y="0"/>
                </a:lnTo>
                <a:lnTo>
                  <a:pt x="1915446" y="1258524"/>
                </a:lnTo>
                <a:lnTo>
                  <a:pt x="0" y="1258524"/>
                </a:lnTo>
                <a:lnTo>
                  <a:pt x="0" y="0"/>
                </a:lnTo>
                <a:close/>
              </a:path>
            </a:pathLst>
          </a:custGeom>
          <a:blipFill>
            <a:blip r:embed="rId13"/>
            <a:stretch>
              <a:fillRect l="0" t="0" r="0" b="0"/>
            </a:stretch>
          </a:blipFill>
        </p:spPr>
      </p:sp>
      <p:sp>
        <p:nvSpPr>
          <p:cNvPr name="Freeform 16" id="16"/>
          <p:cNvSpPr/>
          <p:nvPr/>
        </p:nvSpPr>
        <p:spPr>
          <a:xfrm flipH="false" flipV="false" rot="0">
            <a:off x="1028700" y="701299"/>
            <a:ext cx="1892991" cy="1813590"/>
          </a:xfrm>
          <a:custGeom>
            <a:avLst/>
            <a:gdLst/>
            <a:ahLst/>
            <a:cxnLst/>
            <a:rect r="r" b="b" t="t" l="l"/>
            <a:pathLst>
              <a:path h="1813590" w="1892991">
                <a:moveTo>
                  <a:pt x="0" y="0"/>
                </a:moveTo>
                <a:lnTo>
                  <a:pt x="1892991" y="0"/>
                </a:lnTo>
                <a:lnTo>
                  <a:pt x="1892991" y="1813591"/>
                </a:lnTo>
                <a:lnTo>
                  <a:pt x="0" y="1813591"/>
                </a:lnTo>
                <a:lnTo>
                  <a:pt x="0" y="0"/>
                </a:lnTo>
                <a:close/>
              </a:path>
            </a:pathLst>
          </a:custGeom>
          <a:blipFill>
            <a:blip r:embed="rId14"/>
            <a:stretch>
              <a:fillRect l="0" t="-2189" r="0" b="-2189"/>
            </a:stretch>
          </a:blipFill>
        </p:spPr>
      </p:sp>
      <p:sp>
        <p:nvSpPr>
          <p:cNvPr name="Freeform 17" id="17"/>
          <p:cNvSpPr/>
          <p:nvPr/>
        </p:nvSpPr>
        <p:spPr>
          <a:xfrm flipH="false" flipV="false" rot="0">
            <a:off x="5693457" y="3544126"/>
            <a:ext cx="2455773" cy="1102028"/>
          </a:xfrm>
          <a:custGeom>
            <a:avLst/>
            <a:gdLst/>
            <a:ahLst/>
            <a:cxnLst/>
            <a:rect r="r" b="b" t="t" l="l"/>
            <a:pathLst>
              <a:path h="1102028" w="2455773">
                <a:moveTo>
                  <a:pt x="0" y="0"/>
                </a:moveTo>
                <a:lnTo>
                  <a:pt x="2455773" y="0"/>
                </a:lnTo>
                <a:lnTo>
                  <a:pt x="2455773" y="1102028"/>
                </a:lnTo>
                <a:lnTo>
                  <a:pt x="0" y="1102028"/>
                </a:lnTo>
                <a:lnTo>
                  <a:pt x="0" y="0"/>
                </a:lnTo>
                <a:close/>
              </a:path>
            </a:pathLst>
          </a:custGeom>
          <a:blipFill>
            <a:blip r:embed="rId15"/>
            <a:stretch>
              <a:fillRect l="0" t="0" r="0" b="0"/>
            </a:stretch>
          </a:blipFill>
        </p:spPr>
      </p:sp>
      <p:sp>
        <p:nvSpPr>
          <p:cNvPr name="TextBox 18" id="18"/>
          <p:cNvSpPr txBox="true"/>
          <p:nvPr/>
        </p:nvSpPr>
        <p:spPr>
          <a:xfrm rot="0">
            <a:off x="6301145" y="178525"/>
            <a:ext cx="5685711" cy="887121"/>
          </a:xfrm>
          <a:prstGeom prst="rect">
            <a:avLst/>
          </a:prstGeom>
        </p:spPr>
        <p:txBody>
          <a:bodyPr anchor="t" rtlCol="false" tIns="0" lIns="0" bIns="0" rIns="0">
            <a:spAutoFit/>
          </a:bodyPr>
          <a:lstStyle/>
          <a:p>
            <a:pPr algn="ctr">
              <a:lnSpc>
                <a:spcPts val="7278"/>
              </a:lnSpc>
              <a:spcBef>
                <a:spcPct val="0"/>
              </a:spcBef>
            </a:pPr>
            <a:r>
              <a:rPr lang="en-US" b="true" sz="5198">
                <a:solidFill>
                  <a:srgbClr val="E10022"/>
                </a:solidFill>
                <a:latin typeface="Faustina Bold"/>
                <a:ea typeface="Faustina Bold"/>
                <a:cs typeface="Faustina Bold"/>
                <a:sym typeface="Faustina Bold"/>
              </a:rPr>
              <a:t>ĐỐI TÁC TIÊU BIỂU</a:t>
            </a:r>
          </a:p>
        </p:txBody>
      </p:sp>
      <p:sp>
        <p:nvSpPr>
          <p:cNvPr name="Freeform 19" id="19"/>
          <p:cNvSpPr/>
          <p:nvPr/>
        </p:nvSpPr>
        <p:spPr>
          <a:xfrm flipH="false" flipV="false" rot="0">
            <a:off x="4310217" y="1028700"/>
            <a:ext cx="2204184" cy="2204184"/>
          </a:xfrm>
          <a:custGeom>
            <a:avLst/>
            <a:gdLst/>
            <a:ahLst/>
            <a:cxnLst/>
            <a:rect r="r" b="b" t="t" l="l"/>
            <a:pathLst>
              <a:path h="2204184" w="2204184">
                <a:moveTo>
                  <a:pt x="0" y="0"/>
                </a:moveTo>
                <a:lnTo>
                  <a:pt x="2204184" y="0"/>
                </a:lnTo>
                <a:lnTo>
                  <a:pt x="2204184" y="2204184"/>
                </a:lnTo>
                <a:lnTo>
                  <a:pt x="0" y="2204184"/>
                </a:lnTo>
                <a:lnTo>
                  <a:pt x="0" y="0"/>
                </a:lnTo>
                <a:close/>
              </a:path>
            </a:pathLst>
          </a:custGeom>
          <a:blipFill>
            <a:blip r:embed="rId16"/>
            <a:stretch>
              <a:fillRect l="0" t="0" r="0" b="0"/>
            </a:stretch>
          </a:blipFill>
        </p:spPr>
      </p:sp>
      <p:sp>
        <p:nvSpPr>
          <p:cNvPr name="Freeform 20" id="20"/>
          <p:cNvSpPr/>
          <p:nvPr/>
        </p:nvSpPr>
        <p:spPr>
          <a:xfrm flipH="false" flipV="false" rot="0">
            <a:off x="8622954" y="3292397"/>
            <a:ext cx="5110920" cy="1743130"/>
          </a:xfrm>
          <a:custGeom>
            <a:avLst/>
            <a:gdLst/>
            <a:ahLst/>
            <a:cxnLst/>
            <a:rect r="r" b="b" t="t" l="l"/>
            <a:pathLst>
              <a:path h="1743130" w="5110920">
                <a:moveTo>
                  <a:pt x="0" y="0"/>
                </a:moveTo>
                <a:lnTo>
                  <a:pt x="5110919" y="0"/>
                </a:lnTo>
                <a:lnTo>
                  <a:pt x="5110919" y="1743130"/>
                </a:lnTo>
                <a:lnTo>
                  <a:pt x="0" y="1743130"/>
                </a:lnTo>
                <a:lnTo>
                  <a:pt x="0" y="0"/>
                </a:lnTo>
                <a:close/>
              </a:path>
            </a:pathLst>
          </a:custGeom>
          <a:blipFill>
            <a:blip r:embed="rId17"/>
            <a:stretch>
              <a:fillRect l="0" t="-98247" r="0" b="-94955"/>
            </a:stretch>
          </a:blipFill>
        </p:spPr>
      </p:sp>
      <p:sp>
        <p:nvSpPr>
          <p:cNvPr name="TextBox 21" id="21"/>
          <p:cNvSpPr txBox="true"/>
          <p:nvPr/>
        </p:nvSpPr>
        <p:spPr>
          <a:xfrm rot="0">
            <a:off x="452405" y="2661683"/>
            <a:ext cx="3359944" cy="495325"/>
          </a:xfrm>
          <a:prstGeom prst="rect">
            <a:avLst/>
          </a:prstGeom>
        </p:spPr>
        <p:txBody>
          <a:bodyPr anchor="t" rtlCol="false" tIns="0" lIns="0" bIns="0" rIns="0">
            <a:spAutoFit/>
          </a:bodyPr>
          <a:lstStyle/>
          <a:p>
            <a:pPr algn="ctr">
              <a:lnSpc>
                <a:spcPts val="4198"/>
              </a:lnSpc>
              <a:spcBef>
                <a:spcPct val="0"/>
              </a:spcBef>
            </a:pPr>
            <a:r>
              <a:rPr lang="en-US" b="true" sz="2999">
                <a:solidFill>
                  <a:srgbClr val="E10022"/>
                </a:solidFill>
                <a:latin typeface="Faustina Bold"/>
                <a:ea typeface="Faustina Bold"/>
                <a:cs typeface="Faustina Bold"/>
                <a:sym typeface="Faustina Bold"/>
              </a:rPr>
              <a:t>UBND TP Hải Phòng</a:t>
            </a:r>
          </a:p>
        </p:txBody>
      </p:sp>
      <p:sp>
        <p:nvSpPr>
          <p:cNvPr name="Freeform 22" id="22"/>
          <p:cNvSpPr/>
          <p:nvPr/>
        </p:nvSpPr>
        <p:spPr>
          <a:xfrm flipH="false" flipV="false" rot="0">
            <a:off x="15165321" y="861489"/>
            <a:ext cx="2204184" cy="2204184"/>
          </a:xfrm>
          <a:custGeom>
            <a:avLst/>
            <a:gdLst/>
            <a:ahLst/>
            <a:cxnLst/>
            <a:rect r="r" b="b" t="t" l="l"/>
            <a:pathLst>
              <a:path h="2204184" w="2204184">
                <a:moveTo>
                  <a:pt x="0" y="0"/>
                </a:moveTo>
                <a:lnTo>
                  <a:pt x="2204183" y="0"/>
                </a:lnTo>
                <a:lnTo>
                  <a:pt x="2204183" y="2204184"/>
                </a:lnTo>
                <a:lnTo>
                  <a:pt x="0" y="2204184"/>
                </a:lnTo>
                <a:lnTo>
                  <a:pt x="0" y="0"/>
                </a:lnTo>
                <a:close/>
              </a:path>
            </a:pathLst>
          </a:custGeom>
          <a:blipFill>
            <a:blip r:embed="rId18"/>
            <a:stretch>
              <a:fillRect l="0" t="0" r="0" b="0"/>
            </a:stretch>
          </a:blipFill>
        </p:spPr>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32959" y="9994304"/>
            <a:ext cx="18553917" cy="301415"/>
            <a:chOff x="0" y="0"/>
            <a:chExt cx="9381157" cy="152400"/>
          </a:xfrm>
        </p:grpSpPr>
        <p:sp>
          <p:nvSpPr>
            <p:cNvPr name="Freeform 3" id="3"/>
            <p:cNvSpPr/>
            <p:nvPr/>
          </p:nvSpPr>
          <p:spPr>
            <a:xfrm flipH="false" flipV="false" rot="0">
              <a:off x="0" y="0"/>
              <a:ext cx="9381158" cy="152400"/>
            </a:xfrm>
            <a:custGeom>
              <a:avLst/>
              <a:gdLst/>
              <a:ahLst/>
              <a:cxnLst/>
              <a:rect r="r" b="b" t="t" l="l"/>
              <a:pathLst>
                <a:path h="152400" w="9381158">
                  <a:moveTo>
                    <a:pt x="0" y="0"/>
                  </a:moveTo>
                  <a:lnTo>
                    <a:pt x="9381158" y="0"/>
                  </a:lnTo>
                  <a:lnTo>
                    <a:pt x="9381158" y="152400"/>
                  </a:lnTo>
                  <a:lnTo>
                    <a:pt x="0" y="152400"/>
                  </a:lnTo>
                  <a:close/>
                </a:path>
              </a:pathLst>
            </a:custGeom>
            <a:solidFill>
              <a:srgbClr val="FFAE00"/>
            </a:solidFill>
          </p:spPr>
        </p:sp>
      </p:grpSp>
      <p:sp>
        <p:nvSpPr>
          <p:cNvPr name="Freeform 4" id="4"/>
          <p:cNvSpPr/>
          <p:nvPr/>
        </p:nvSpPr>
        <p:spPr>
          <a:xfrm flipH="false" flipV="false" rot="0">
            <a:off x="1028700" y="4677868"/>
            <a:ext cx="4101502" cy="931263"/>
          </a:xfrm>
          <a:custGeom>
            <a:avLst/>
            <a:gdLst/>
            <a:ahLst/>
            <a:cxnLst/>
            <a:rect r="r" b="b" t="t" l="l"/>
            <a:pathLst>
              <a:path h="931263" w="4101502">
                <a:moveTo>
                  <a:pt x="0" y="0"/>
                </a:moveTo>
                <a:lnTo>
                  <a:pt x="4101502" y="0"/>
                </a:lnTo>
                <a:lnTo>
                  <a:pt x="4101502" y="931264"/>
                </a:lnTo>
                <a:lnTo>
                  <a:pt x="0" y="931264"/>
                </a:lnTo>
                <a:lnTo>
                  <a:pt x="0" y="0"/>
                </a:lnTo>
                <a:close/>
              </a:path>
            </a:pathLst>
          </a:custGeom>
          <a:blipFill>
            <a:blip r:embed="rId2"/>
            <a:stretch>
              <a:fillRect l="-12498" t="-55046" r="-12498" b="-50459"/>
            </a:stretch>
          </a:blipFill>
        </p:spPr>
      </p:sp>
      <p:sp>
        <p:nvSpPr>
          <p:cNvPr name="Freeform 5" id="5"/>
          <p:cNvSpPr/>
          <p:nvPr/>
        </p:nvSpPr>
        <p:spPr>
          <a:xfrm flipH="false" flipV="false" rot="0">
            <a:off x="1526301" y="1321066"/>
            <a:ext cx="2024895" cy="1928052"/>
          </a:xfrm>
          <a:custGeom>
            <a:avLst/>
            <a:gdLst/>
            <a:ahLst/>
            <a:cxnLst/>
            <a:rect r="r" b="b" t="t" l="l"/>
            <a:pathLst>
              <a:path h="1928052" w="2024895">
                <a:moveTo>
                  <a:pt x="0" y="0"/>
                </a:moveTo>
                <a:lnTo>
                  <a:pt x="2024894" y="0"/>
                </a:lnTo>
                <a:lnTo>
                  <a:pt x="2024894" y="1928052"/>
                </a:lnTo>
                <a:lnTo>
                  <a:pt x="0" y="1928052"/>
                </a:lnTo>
                <a:lnTo>
                  <a:pt x="0" y="0"/>
                </a:lnTo>
                <a:close/>
              </a:path>
            </a:pathLst>
          </a:custGeom>
          <a:blipFill>
            <a:blip r:embed="rId3"/>
            <a:stretch>
              <a:fillRect l="0" t="0" r="0" b="0"/>
            </a:stretch>
          </a:blipFill>
        </p:spPr>
      </p:sp>
      <p:sp>
        <p:nvSpPr>
          <p:cNvPr name="Freeform 6" id="6"/>
          <p:cNvSpPr/>
          <p:nvPr/>
        </p:nvSpPr>
        <p:spPr>
          <a:xfrm flipH="false" flipV="false" rot="0">
            <a:off x="14572112" y="4357746"/>
            <a:ext cx="2344945" cy="1618843"/>
          </a:xfrm>
          <a:custGeom>
            <a:avLst/>
            <a:gdLst/>
            <a:ahLst/>
            <a:cxnLst/>
            <a:rect r="r" b="b" t="t" l="l"/>
            <a:pathLst>
              <a:path h="1618843" w="2344945">
                <a:moveTo>
                  <a:pt x="0" y="0"/>
                </a:moveTo>
                <a:lnTo>
                  <a:pt x="2344945" y="0"/>
                </a:lnTo>
                <a:lnTo>
                  <a:pt x="2344945" y="1618844"/>
                </a:lnTo>
                <a:lnTo>
                  <a:pt x="0" y="1618844"/>
                </a:lnTo>
                <a:lnTo>
                  <a:pt x="0" y="0"/>
                </a:lnTo>
                <a:close/>
              </a:path>
            </a:pathLst>
          </a:custGeom>
          <a:blipFill>
            <a:blip r:embed="rId4"/>
            <a:stretch>
              <a:fillRect l="0" t="-13911" r="0" b="-30941"/>
            </a:stretch>
          </a:blipFill>
        </p:spPr>
      </p:sp>
      <p:sp>
        <p:nvSpPr>
          <p:cNvPr name="Freeform 7" id="7"/>
          <p:cNvSpPr/>
          <p:nvPr/>
        </p:nvSpPr>
        <p:spPr>
          <a:xfrm flipH="false" flipV="false" rot="0">
            <a:off x="11464668" y="2033628"/>
            <a:ext cx="2805186" cy="1385716"/>
          </a:xfrm>
          <a:custGeom>
            <a:avLst/>
            <a:gdLst/>
            <a:ahLst/>
            <a:cxnLst/>
            <a:rect r="r" b="b" t="t" l="l"/>
            <a:pathLst>
              <a:path h="1385716" w="2805186">
                <a:moveTo>
                  <a:pt x="0" y="0"/>
                </a:moveTo>
                <a:lnTo>
                  <a:pt x="2805186" y="0"/>
                </a:lnTo>
                <a:lnTo>
                  <a:pt x="2805186" y="1385716"/>
                </a:lnTo>
                <a:lnTo>
                  <a:pt x="0" y="1385716"/>
                </a:lnTo>
                <a:lnTo>
                  <a:pt x="0" y="0"/>
                </a:lnTo>
                <a:close/>
              </a:path>
            </a:pathLst>
          </a:custGeom>
          <a:blipFill>
            <a:blip r:embed="rId5"/>
            <a:stretch>
              <a:fillRect l="-50292" t="-143854" r="-36695" b="-134675"/>
            </a:stretch>
          </a:blipFill>
        </p:spPr>
      </p:sp>
      <p:sp>
        <p:nvSpPr>
          <p:cNvPr name="Freeform 8" id="8"/>
          <p:cNvSpPr/>
          <p:nvPr/>
        </p:nvSpPr>
        <p:spPr>
          <a:xfrm flipH="false" flipV="false" rot="0">
            <a:off x="11095089" y="4028185"/>
            <a:ext cx="2418028" cy="2230631"/>
          </a:xfrm>
          <a:custGeom>
            <a:avLst/>
            <a:gdLst/>
            <a:ahLst/>
            <a:cxnLst/>
            <a:rect r="r" b="b" t="t" l="l"/>
            <a:pathLst>
              <a:path h="2230631" w="2418028">
                <a:moveTo>
                  <a:pt x="0" y="0"/>
                </a:moveTo>
                <a:lnTo>
                  <a:pt x="2418027" y="0"/>
                </a:lnTo>
                <a:lnTo>
                  <a:pt x="2418027" y="2230630"/>
                </a:lnTo>
                <a:lnTo>
                  <a:pt x="0" y="2230630"/>
                </a:lnTo>
                <a:lnTo>
                  <a:pt x="0" y="0"/>
                </a:lnTo>
                <a:close/>
              </a:path>
            </a:pathLst>
          </a:custGeom>
          <a:blipFill>
            <a:blip r:embed="rId6"/>
            <a:stretch>
              <a:fillRect l="0" t="0" r="0" b="0"/>
            </a:stretch>
          </a:blipFill>
        </p:spPr>
      </p:sp>
      <p:sp>
        <p:nvSpPr>
          <p:cNvPr name="Freeform 9" id="9"/>
          <p:cNvSpPr/>
          <p:nvPr/>
        </p:nvSpPr>
        <p:spPr>
          <a:xfrm flipH="false" flipV="false" rot="0">
            <a:off x="6406197" y="4315456"/>
            <a:ext cx="3412542" cy="1301032"/>
          </a:xfrm>
          <a:custGeom>
            <a:avLst/>
            <a:gdLst/>
            <a:ahLst/>
            <a:cxnLst/>
            <a:rect r="r" b="b" t="t" l="l"/>
            <a:pathLst>
              <a:path h="1301032" w="3412542">
                <a:moveTo>
                  <a:pt x="0" y="0"/>
                </a:moveTo>
                <a:lnTo>
                  <a:pt x="3412542" y="0"/>
                </a:lnTo>
                <a:lnTo>
                  <a:pt x="3412542" y="1301031"/>
                </a:lnTo>
                <a:lnTo>
                  <a:pt x="0" y="1301031"/>
                </a:lnTo>
                <a:lnTo>
                  <a:pt x="0" y="0"/>
                </a:lnTo>
                <a:close/>
              </a:path>
            </a:pathLst>
          </a:custGeom>
          <a:blipFill>
            <a:blip r:embed="rId7"/>
            <a:stretch>
              <a:fillRect l="0" t="0" r="0" b="0"/>
            </a:stretch>
          </a:blipFill>
        </p:spPr>
      </p:sp>
      <p:sp>
        <p:nvSpPr>
          <p:cNvPr name="Freeform 10" id="10">
            <a:hlinkClick r:id="rId9" tooltip="https://blob-careerlinkvn.careerlink.vn/company_logos/df7fe608ef1ad012c4d12a65ee7b034d.png"/>
          </p:cNvPr>
          <p:cNvSpPr/>
          <p:nvPr/>
        </p:nvSpPr>
        <p:spPr>
          <a:xfrm flipH="false" flipV="false" rot="0">
            <a:off x="1526301" y="6550750"/>
            <a:ext cx="3106301" cy="2017103"/>
          </a:xfrm>
          <a:custGeom>
            <a:avLst/>
            <a:gdLst/>
            <a:ahLst/>
            <a:cxnLst/>
            <a:rect r="r" b="b" t="t" l="l"/>
            <a:pathLst>
              <a:path h="2017103" w="3106301">
                <a:moveTo>
                  <a:pt x="0" y="0"/>
                </a:moveTo>
                <a:lnTo>
                  <a:pt x="3106301" y="0"/>
                </a:lnTo>
                <a:lnTo>
                  <a:pt x="3106301" y="2017103"/>
                </a:lnTo>
                <a:lnTo>
                  <a:pt x="0" y="2017103"/>
                </a:lnTo>
                <a:lnTo>
                  <a:pt x="0" y="0"/>
                </a:lnTo>
                <a:close/>
              </a:path>
            </a:pathLst>
          </a:custGeom>
          <a:blipFill>
            <a:blip r:embed="rId8"/>
            <a:stretch>
              <a:fillRect l="0" t="-591" r="0" b="-591"/>
            </a:stretch>
          </a:blipFill>
        </p:spPr>
      </p:sp>
      <p:sp>
        <p:nvSpPr>
          <p:cNvPr name="Freeform 11" id="11"/>
          <p:cNvSpPr/>
          <p:nvPr/>
        </p:nvSpPr>
        <p:spPr>
          <a:xfrm flipH="false" flipV="false" rot="0">
            <a:off x="10574104" y="6432797"/>
            <a:ext cx="2825503" cy="2825503"/>
          </a:xfrm>
          <a:custGeom>
            <a:avLst/>
            <a:gdLst/>
            <a:ahLst/>
            <a:cxnLst/>
            <a:rect r="r" b="b" t="t" l="l"/>
            <a:pathLst>
              <a:path h="2825503" w="2825503">
                <a:moveTo>
                  <a:pt x="0" y="0"/>
                </a:moveTo>
                <a:lnTo>
                  <a:pt x="2825503" y="0"/>
                </a:lnTo>
                <a:lnTo>
                  <a:pt x="2825503" y="2825503"/>
                </a:lnTo>
                <a:lnTo>
                  <a:pt x="0" y="2825503"/>
                </a:lnTo>
                <a:lnTo>
                  <a:pt x="0" y="0"/>
                </a:lnTo>
                <a:close/>
              </a:path>
            </a:pathLst>
          </a:custGeom>
          <a:blipFill>
            <a:blip r:embed="rId10"/>
            <a:stretch>
              <a:fillRect l="0" t="0" r="0" b="0"/>
            </a:stretch>
          </a:blipFill>
        </p:spPr>
      </p:sp>
      <p:sp>
        <p:nvSpPr>
          <p:cNvPr name="Freeform 12" id="12"/>
          <p:cNvSpPr/>
          <p:nvPr/>
        </p:nvSpPr>
        <p:spPr>
          <a:xfrm flipH="false" flipV="false" rot="0">
            <a:off x="13901289" y="6787958"/>
            <a:ext cx="3686590" cy="2115181"/>
          </a:xfrm>
          <a:custGeom>
            <a:avLst/>
            <a:gdLst/>
            <a:ahLst/>
            <a:cxnLst/>
            <a:rect r="r" b="b" t="t" l="l"/>
            <a:pathLst>
              <a:path h="2115181" w="3686590">
                <a:moveTo>
                  <a:pt x="0" y="0"/>
                </a:moveTo>
                <a:lnTo>
                  <a:pt x="3686590" y="0"/>
                </a:lnTo>
                <a:lnTo>
                  <a:pt x="3686590" y="2115181"/>
                </a:lnTo>
                <a:lnTo>
                  <a:pt x="0" y="2115181"/>
                </a:lnTo>
                <a:lnTo>
                  <a:pt x="0" y="0"/>
                </a:lnTo>
                <a:close/>
              </a:path>
            </a:pathLst>
          </a:custGeom>
          <a:blipFill>
            <a:blip r:embed="rId11"/>
            <a:stretch>
              <a:fillRect l="0" t="0" r="0" b="0"/>
            </a:stretch>
          </a:blipFill>
        </p:spPr>
      </p:sp>
      <p:sp>
        <p:nvSpPr>
          <p:cNvPr name="Freeform 13" id="13"/>
          <p:cNvSpPr/>
          <p:nvPr/>
        </p:nvSpPr>
        <p:spPr>
          <a:xfrm flipH="false" flipV="false" rot="0">
            <a:off x="4246509" y="2102648"/>
            <a:ext cx="3160750" cy="623838"/>
          </a:xfrm>
          <a:custGeom>
            <a:avLst/>
            <a:gdLst/>
            <a:ahLst/>
            <a:cxnLst/>
            <a:rect r="r" b="b" t="t" l="l"/>
            <a:pathLst>
              <a:path h="623838" w="3160750">
                <a:moveTo>
                  <a:pt x="0" y="0"/>
                </a:moveTo>
                <a:lnTo>
                  <a:pt x="3160750" y="0"/>
                </a:lnTo>
                <a:lnTo>
                  <a:pt x="3160750" y="623838"/>
                </a:lnTo>
                <a:lnTo>
                  <a:pt x="0" y="623838"/>
                </a:lnTo>
                <a:lnTo>
                  <a:pt x="0" y="0"/>
                </a:lnTo>
                <a:close/>
              </a:path>
            </a:pathLst>
          </a:custGeom>
          <a:blipFill>
            <a:blip r:embed="rId12"/>
            <a:stretch>
              <a:fillRect l="0" t="-107885" r="0" b="-107885"/>
            </a:stretch>
          </a:blipFill>
        </p:spPr>
      </p:sp>
      <p:sp>
        <p:nvSpPr>
          <p:cNvPr name="Freeform 14" id="14"/>
          <p:cNvSpPr/>
          <p:nvPr/>
        </p:nvSpPr>
        <p:spPr>
          <a:xfrm flipH="false" flipV="false" rot="0">
            <a:off x="14572112" y="2285092"/>
            <a:ext cx="3148840" cy="785404"/>
          </a:xfrm>
          <a:custGeom>
            <a:avLst/>
            <a:gdLst/>
            <a:ahLst/>
            <a:cxnLst/>
            <a:rect r="r" b="b" t="t" l="l"/>
            <a:pathLst>
              <a:path h="785404" w="3148840">
                <a:moveTo>
                  <a:pt x="0" y="0"/>
                </a:moveTo>
                <a:lnTo>
                  <a:pt x="3148840" y="0"/>
                </a:lnTo>
                <a:lnTo>
                  <a:pt x="3148840" y="785404"/>
                </a:lnTo>
                <a:lnTo>
                  <a:pt x="0" y="785404"/>
                </a:lnTo>
                <a:lnTo>
                  <a:pt x="0" y="0"/>
                </a:lnTo>
                <a:close/>
              </a:path>
            </a:pathLst>
          </a:custGeom>
          <a:blipFill>
            <a:blip r:embed="rId13"/>
            <a:stretch>
              <a:fillRect l="0" t="-149242" r="0" b="-151677"/>
            </a:stretch>
          </a:blipFill>
        </p:spPr>
      </p:sp>
      <p:sp>
        <p:nvSpPr>
          <p:cNvPr name="Freeform 15" id="15"/>
          <p:cNvSpPr/>
          <p:nvPr/>
        </p:nvSpPr>
        <p:spPr>
          <a:xfrm flipH="false" flipV="false" rot="0">
            <a:off x="7776838" y="932426"/>
            <a:ext cx="3383029" cy="3383029"/>
          </a:xfrm>
          <a:custGeom>
            <a:avLst/>
            <a:gdLst/>
            <a:ahLst/>
            <a:cxnLst/>
            <a:rect r="r" b="b" t="t" l="l"/>
            <a:pathLst>
              <a:path h="3383029" w="3383029">
                <a:moveTo>
                  <a:pt x="0" y="0"/>
                </a:moveTo>
                <a:lnTo>
                  <a:pt x="3383030" y="0"/>
                </a:lnTo>
                <a:lnTo>
                  <a:pt x="3383030" y="3383030"/>
                </a:lnTo>
                <a:lnTo>
                  <a:pt x="0" y="3383030"/>
                </a:lnTo>
                <a:lnTo>
                  <a:pt x="0" y="0"/>
                </a:lnTo>
                <a:close/>
              </a:path>
            </a:pathLst>
          </a:custGeom>
          <a:blipFill>
            <a:blip r:embed="rId14"/>
            <a:stretch>
              <a:fillRect l="0" t="0" r="0" b="0"/>
            </a:stretch>
          </a:blipFill>
        </p:spPr>
      </p:sp>
    </p:spTree>
  </p:cSld>
  <p:clrMapOvr>
    <a:masterClrMapping/>
  </p:clrMapOvr>
</p:sld>
</file>

<file path=ppt/slides/slide10.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6582414" y="1963990"/>
            <a:ext cx="5120583" cy="2704009"/>
            <a:chOff x="0" y="0"/>
            <a:chExt cx="1348631" cy="712167"/>
          </a:xfrm>
        </p:grpSpPr>
        <p:sp>
          <p:nvSpPr>
            <p:cNvPr name="Freeform 3" id="3"/>
            <p:cNvSpPr/>
            <p:nvPr/>
          </p:nvSpPr>
          <p:spPr>
            <a:xfrm flipH="false" flipV="false" rot="0">
              <a:off x="0" y="0"/>
              <a:ext cx="1348631" cy="712167"/>
            </a:xfrm>
            <a:custGeom>
              <a:avLst/>
              <a:gdLst/>
              <a:ahLst/>
              <a:cxnLst/>
              <a:rect r="r" b="b" t="t" l="l"/>
              <a:pathLst>
                <a:path h="712167" w="1348631">
                  <a:moveTo>
                    <a:pt x="77108" y="0"/>
                  </a:moveTo>
                  <a:lnTo>
                    <a:pt x="1271523" y="0"/>
                  </a:lnTo>
                  <a:cubicBezTo>
                    <a:pt x="1291973" y="0"/>
                    <a:pt x="1311586" y="8124"/>
                    <a:pt x="1326047" y="22584"/>
                  </a:cubicBezTo>
                  <a:cubicBezTo>
                    <a:pt x="1340507" y="37045"/>
                    <a:pt x="1348631" y="56658"/>
                    <a:pt x="1348631" y="77108"/>
                  </a:cubicBezTo>
                  <a:lnTo>
                    <a:pt x="1348631" y="635059"/>
                  </a:lnTo>
                  <a:cubicBezTo>
                    <a:pt x="1348631" y="677645"/>
                    <a:pt x="1314109" y="712167"/>
                    <a:pt x="1271523" y="712167"/>
                  </a:cubicBezTo>
                  <a:lnTo>
                    <a:pt x="77108" y="712167"/>
                  </a:lnTo>
                  <a:cubicBezTo>
                    <a:pt x="56658" y="712167"/>
                    <a:pt x="37045" y="704043"/>
                    <a:pt x="22584" y="689583"/>
                  </a:cubicBezTo>
                  <a:cubicBezTo>
                    <a:pt x="8124" y="675122"/>
                    <a:pt x="0" y="655509"/>
                    <a:pt x="0" y="635059"/>
                  </a:cubicBezTo>
                  <a:lnTo>
                    <a:pt x="0" y="77108"/>
                  </a:lnTo>
                  <a:cubicBezTo>
                    <a:pt x="0" y="56658"/>
                    <a:pt x="8124" y="37045"/>
                    <a:pt x="22584" y="22584"/>
                  </a:cubicBezTo>
                  <a:cubicBezTo>
                    <a:pt x="37045" y="8124"/>
                    <a:pt x="56658" y="0"/>
                    <a:pt x="77108" y="0"/>
                  </a:cubicBezTo>
                  <a:close/>
                </a:path>
              </a:pathLst>
            </a:custGeom>
            <a:ln w="95250" cap="rnd">
              <a:solidFill>
                <a:srgbClr val="FF0021"/>
              </a:solidFill>
              <a:prstDash val="solid"/>
              <a:round/>
            </a:ln>
          </p:spPr>
        </p:sp>
        <p:sp>
          <p:nvSpPr>
            <p:cNvPr name="TextBox 4" id="4"/>
            <p:cNvSpPr txBox="true"/>
            <p:nvPr/>
          </p:nvSpPr>
          <p:spPr>
            <a:xfrm>
              <a:off x="0" y="-85725"/>
              <a:ext cx="1348631" cy="797892"/>
            </a:xfrm>
            <a:prstGeom prst="rect">
              <a:avLst/>
            </a:prstGeom>
          </p:spPr>
          <p:txBody>
            <a:bodyPr anchor="ctr" rtlCol="false" tIns="50800" lIns="50800" bIns="50800" rIns="50800"/>
            <a:lstStyle/>
            <a:p>
              <a:pPr algn="ctr">
                <a:lnSpc>
                  <a:spcPts val="6019"/>
                </a:lnSpc>
              </a:pPr>
              <a:r>
                <a:rPr lang="en-US" sz="4299" b="true">
                  <a:solidFill>
                    <a:srgbClr val="FF0021"/>
                  </a:solidFill>
                  <a:latin typeface="Open Sans Bold"/>
                  <a:ea typeface="Open Sans Bold"/>
                  <a:cs typeface="Open Sans Bold"/>
                  <a:sym typeface="Open Sans Bold"/>
                </a:rPr>
                <a:t>SUNGO GROUP</a:t>
              </a:r>
            </a:p>
          </p:txBody>
        </p:sp>
      </p:grpSp>
      <p:grpSp>
        <p:nvGrpSpPr>
          <p:cNvPr name="Group 5" id="5"/>
          <p:cNvGrpSpPr/>
          <p:nvPr/>
        </p:nvGrpSpPr>
        <p:grpSpPr>
          <a:xfrm rot="0">
            <a:off x="607170" y="6249720"/>
            <a:ext cx="5120583" cy="2704009"/>
            <a:chOff x="0" y="0"/>
            <a:chExt cx="1348631" cy="712167"/>
          </a:xfrm>
        </p:grpSpPr>
        <p:sp>
          <p:nvSpPr>
            <p:cNvPr name="Freeform 6" id="6"/>
            <p:cNvSpPr/>
            <p:nvPr/>
          </p:nvSpPr>
          <p:spPr>
            <a:xfrm flipH="false" flipV="false" rot="0">
              <a:off x="0" y="0"/>
              <a:ext cx="1348631" cy="712167"/>
            </a:xfrm>
            <a:custGeom>
              <a:avLst/>
              <a:gdLst/>
              <a:ahLst/>
              <a:cxnLst/>
              <a:rect r="r" b="b" t="t" l="l"/>
              <a:pathLst>
                <a:path h="712167" w="1348631">
                  <a:moveTo>
                    <a:pt x="77108" y="0"/>
                  </a:moveTo>
                  <a:lnTo>
                    <a:pt x="1271523" y="0"/>
                  </a:lnTo>
                  <a:cubicBezTo>
                    <a:pt x="1291973" y="0"/>
                    <a:pt x="1311586" y="8124"/>
                    <a:pt x="1326047" y="22584"/>
                  </a:cubicBezTo>
                  <a:cubicBezTo>
                    <a:pt x="1340507" y="37045"/>
                    <a:pt x="1348631" y="56658"/>
                    <a:pt x="1348631" y="77108"/>
                  </a:cubicBezTo>
                  <a:lnTo>
                    <a:pt x="1348631" y="635059"/>
                  </a:lnTo>
                  <a:cubicBezTo>
                    <a:pt x="1348631" y="677645"/>
                    <a:pt x="1314109" y="712167"/>
                    <a:pt x="1271523" y="712167"/>
                  </a:cubicBezTo>
                  <a:lnTo>
                    <a:pt x="77108" y="712167"/>
                  </a:lnTo>
                  <a:cubicBezTo>
                    <a:pt x="56658" y="712167"/>
                    <a:pt x="37045" y="704043"/>
                    <a:pt x="22584" y="689583"/>
                  </a:cubicBezTo>
                  <a:cubicBezTo>
                    <a:pt x="8124" y="675122"/>
                    <a:pt x="0" y="655509"/>
                    <a:pt x="0" y="635059"/>
                  </a:cubicBezTo>
                  <a:lnTo>
                    <a:pt x="0" y="77108"/>
                  </a:lnTo>
                  <a:cubicBezTo>
                    <a:pt x="0" y="56658"/>
                    <a:pt x="8124" y="37045"/>
                    <a:pt x="22584" y="22584"/>
                  </a:cubicBezTo>
                  <a:cubicBezTo>
                    <a:pt x="37045" y="8124"/>
                    <a:pt x="56658" y="0"/>
                    <a:pt x="77108" y="0"/>
                  </a:cubicBezTo>
                  <a:close/>
                </a:path>
              </a:pathLst>
            </a:custGeom>
            <a:ln w="95250" cap="rnd">
              <a:solidFill>
                <a:srgbClr val="FF0021"/>
              </a:solidFill>
              <a:prstDash val="solid"/>
              <a:round/>
            </a:ln>
          </p:spPr>
        </p:sp>
        <p:sp>
          <p:nvSpPr>
            <p:cNvPr name="TextBox 7" id="7"/>
            <p:cNvSpPr txBox="true"/>
            <p:nvPr/>
          </p:nvSpPr>
          <p:spPr>
            <a:xfrm>
              <a:off x="0" y="-85725"/>
              <a:ext cx="1348631" cy="797892"/>
            </a:xfrm>
            <a:prstGeom prst="rect">
              <a:avLst/>
            </a:prstGeom>
          </p:spPr>
          <p:txBody>
            <a:bodyPr anchor="ctr" rtlCol="false" tIns="50800" lIns="50800" bIns="50800" rIns="50800"/>
            <a:lstStyle/>
            <a:p>
              <a:pPr algn="ctr">
                <a:lnSpc>
                  <a:spcPts val="6019"/>
                </a:lnSpc>
              </a:pPr>
              <a:r>
                <a:rPr lang="en-US" sz="4299" b="true">
                  <a:solidFill>
                    <a:srgbClr val="FF0021"/>
                  </a:solidFill>
                  <a:latin typeface="Open Sans Bold"/>
                  <a:ea typeface="Open Sans Bold"/>
                  <a:cs typeface="Open Sans Bold"/>
                  <a:sym typeface="Open Sans Bold"/>
                </a:rPr>
                <a:t>SỰ KIỆN</a:t>
              </a:r>
            </a:p>
          </p:txBody>
        </p:sp>
      </p:grpSp>
      <p:grpSp>
        <p:nvGrpSpPr>
          <p:cNvPr name="Group 8" id="8"/>
          <p:cNvGrpSpPr/>
          <p:nvPr/>
        </p:nvGrpSpPr>
        <p:grpSpPr>
          <a:xfrm rot="0">
            <a:off x="6582414" y="6249720"/>
            <a:ext cx="5120583" cy="2704009"/>
            <a:chOff x="0" y="0"/>
            <a:chExt cx="1348631" cy="712167"/>
          </a:xfrm>
        </p:grpSpPr>
        <p:sp>
          <p:nvSpPr>
            <p:cNvPr name="Freeform 9" id="9"/>
            <p:cNvSpPr/>
            <p:nvPr/>
          </p:nvSpPr>
          <p:spPr>
            <a:xfrm flipH="false" flipV="false" rot="0">
              <a:off x="0" y="0"/>
              <a:ext cx="1348631" cy="712167"/>
            </a:xfrm>
            <a:custGeom>
              <a:avLst/>
              <a:gdLst/>
              <a:ahLst/>
              <a:cxnLst/>
              <a:rect r="r" b="b" t="t" l="l"/>
              <a:pathLst>
                <a:path h="712167" w="1348631">
                  <a:moveTo>
                    <a:pt x="77108" y="0"/>
                  </a:moveTo>
                  <a:lnTo>
                    <a:pt x="1271523" y="0"/>
                  </a:lnTo>
                  <a:cubicBezTo>
                    <a:pt x="1291973" y="0"/>
                    <a:pt x="1311586" y="8124"/>
                    <a:pt x="1326047" y="22584"/>
                  </a:cubicBezTo>
                  <a:cubicBezTo>
                    <a:pt x="1340507" y="37045"/>
                    <a:pt x="1348631" y="56658"/>
                    <a:pt x="1348631" y="77108"/>
                  </a:cubicBezTo>
                  <a:lnTo>
                    <a:pt x="1348631" y="635059"/>
                  </a:lnTo>
                  <a:cubicBezTo>
                    <a:pt x="1348631" y="677645"/>
                    <a:pt x="1314109" y="712167"/>
                    <a:pt x="1271523" y="712167"/>
                  </a:cubicBezTo>
                  <a:lnTo>
                    <a:pt x="77108" y="712167"/>
                  </a:lnTo>
                  <a:cubicBezTo>
                    <a:pt x="56658" y="712167"/>
                    <a:pt x="37045" y="704043"/>
                    <a:pt x="22584" y="689583"/>
                  </a:cubicBezTo>
                  <a:cubicBezTo>
                    <a:pt x="8124" y="675122"/>
                    <a:pt x="0" y="655509"/>
                    <a:pt x="0" y="635059"/>
                  </a:cubicBezTo>
                  <a:lnTo>
                    <a:pt x="0" y="77108"/>
                  </a:lnTo>
                  <a:cubicBezTo>
                    <a:pt x="0" y="56658"/>
                    <a:pt x="8124" y="37045"/>
                    <a:pt x="22584" y="22584"/>
                  </a:cubicBezTo>
                  <a:cubicBezTo>
                    <a:pt x="37045" y="8124"/>
                    <a:pt x="56658" y="0"/>
                    <a:pt x="77108" y="0"/>
                  </a:cubicBezTo>
                  <a:close/>
                </a:path>
              </a:pathLst>
            </a:custGeom>
            <a:ln w="95250" cap="rnd">
              <a:solidFill>
                <a:srgbClr val="FF0021"/>
              </a:solidFill>
              <a:prstDash val="solid"/>
              <a:round/>
            </a:ln>
          </p:spPr>
        </p:sp>
        <p:sp>
          <p:nvSpPr>
            <p:cNvPr name="TextBox 10" id="10"/>
            <p:cNvSpPr txBox="true"/>
            <p:nvPr/>
          </p:nvSpPr>
          <p:spPr>
            <a:xfrm>
              <a:off x="0" y="-85725"/>
              <a:ext cx="1348631" cy="797892"/>
            </a:xfrm>
            <a:prstGeom prst="rect">
              <a:avLst/>
            </a:prstGeom>
          </p:spPr>
          <p:txBody>
            <a:bodyPr anchor="ctr" rtlCol="false" tIns="50800" lIns="50800" bIns="50800" rIns="50800"/>
            <a:lstStyle/>
            <a:p>
              <a:pPr algn="ctr">
                <a:lnSpc>
                  <a:spcPts val="6019"/>
                </a:lnSpc>
              </a:pPr>
              <a:r>
                <a:rPr lang="en-US" sz="4299" b="true">
                  <a:solidFill>
                    <a:srgbClr val="FF0021"/>
                  </a:solidFill>
                  <a:latin typeface="Open Sans Bold"/>
                  <a:ea typeface="Open Sans Bold"/>
                  <a:cs typeface="Open Sans Bold"/>
                  <a:sym typeface="Open Sans Bold"/>
                </a:rPr>
                <a:t>TRUYỀN THÔNG</a:t>
              </a:r>
            </a:p>
          </p:txBody>
        </p:sp>
      </p:grpSp>
      <p:grpSp>
        <p:nvGrpSpPr>
          <p:cNvPr name="Group 11" id="11"/>
          <p:cNvGrpSpPr/>
          <p:nvPr/>
        </p:nvGrpSpPr>
        <p:grpSpPr>
          <a:xfrm rot="0">
            <a:off x="12560247" y="6249720"/>
            <a:ext cx="5120583" cy="2704009"/>
            <a:chOff x="0" y="0"/>
            <a:chExt cx="1348631" cy="712167"/>
          </a:xfrm>
        </p:grpSpPr>
        <p:sp>
          <p:nvSpPr>
            <p:cNvPr name="Freeform 12" id="12"/>
            <p:cNvSpPr/>
            <p:nvPr/>
          </p:nvSpPr>
          <p:spPr>
            <a:xfrm flipH="false" flipV="false" rot="0">
              <a:off x="0" y="0"/>
              <a:ext cx="1348631" cy="712167"/>
            </a:xfrm>
            <a:custGeom>
              <a:avLst/>
              <a:gdLst/>
              <a:ahLst/>
              <a:cxnLst/>
              <a:rect r="r" b="b" t="t" l="l"/>
              <a:pathLst>
                <a:path h="712167" w="1348631">
                  <a:moveTo>
                    <a:pt x="77108" y="0"/>
                  </a:moveTo>
                  <a:lnTo>
                    <a:pt x="1271523" y="0"/>
                  </a:lnTo>
                  <a:cubicBezTo>
                    <a:pt x="1291973" y="0"/>
                    <a:pt x="1311586" y="8124"/>
                    <a:pt x="1326047" y="22584"/>
                  </a:cubicBezTo>
                  <a:cubicBezTo>
                    <a:pt x="1340507" y="37045"/>
                    <a:pt x="1348631" y="56658"/>
                    <a:pt x="1348631" y="77108"/>
                  </a:cubicBezTo>
                  <a:lnTo>
                    <a:pt x="1348631" y="635059"/>
                  </a:lnTo>
                  <a:cubicBezTo>
                    <a:pt x="1348631" y="677645"/>
                    <a:pt x="1314109" y="712167"/>
                    <a:pt x="1271523" y="712167"/>
                  </a:cubicBezTo>
                  <a:lnTo>
                    <a:pt x="77108" y="712167"/>
                  </a:lnTo>
                  <a:cubicBezTo>
                    <a:pt x="56658" y="712167"/>
                    <a:pt x="37045" y="704043"/>
                    <a:pt x="22584" y="689583"/>
                  </a:cubicBezTo>
                  <a:cubicBezTo>
                    <a:pt x="8124" y="675122"/>
                    <a:pt x="0" y="655509"/>
                    <a:pt x="0" y="635059"/>
                  </a:cubicBezTo>
                  <a:lnTo>
                    <a:pt x="0" y="77108"/>
                  </a:lnTo>
                  <a:cubicBezTo>
                    <a:pt x="0" y="56658"/>
                    <a:pt x="8124" y="37045"/>
                    <a:pt x="22584" y="22584"/>
                  </a:cubicBezTo>
                  <a:cubicBezTo>
                    <a:pt x="37045" y="8124"/>
                    <a:pt x="56658" y="0"/>
                    <a:pt x="77108" y="0"/>
                  </a:cubicBezTo>
                  <a:close/>
                </a:path>
              </a:pathLst>
            </a:custGeom>
            <a:ln w="95250" cap="rnd">
              <a:solidFill>
                <a:srgbClr val="FF0021"/>
              </a:solidFill>
              <a:prstDash val="solid"/>
              <a:round/>
            </a:ln>
          </p:spPr>
        </p:sp>
        <p:sp>
          <p:nvSpPr>
            <p:cNvPr name="TextBox 13" id="13"/>
            <p:cNvSpPr txBox="true"/>
            <p:nvPr/>
          </p:nvSpPr>
          <p:spPr>
            <a:xfrm>
              <a:off x="0" y="-85725"/>
              <a:ext cx="1348631" cy="797892"/>
            </a:xfrm>
            <a:prstGeom prst="rect">
              <a:avLst/>
            </a:prstGeom>
          </p:spPr>
          <p:txBody>
            <a:bodyPr anchor="ctr" rtlCol="false" tIns="50800" lIns="50800" bIns="50800" rIns="50800"/>
            <a:lstStyle/>
            <a:p>
              <a:pPr algn="ctr">
                <a:lnSpc>
                  <a:spcPts val="6019"/>
                </a:lnSpc>
              </a:pPr>
              <a:r>
                <a:rPr lang="en-US" sz="4299" b="true">
                  <a:solidFill>
                    <a:srgbClr val="FF0021"/>
                  </a:solidFill>
                  <a:latin typeface="Open Sans Bold"/>
                  <a:ea typeface="Open Sans Bold"/>
                  <a:cs typeface="Open Sans Bold"/>
                  <a:sym typeface="Open Sans Bold"/>
                </a:rPr>
                <a:t>DU LỊCH</a:t>
              </a:r>
            </a:p>
          </p:txBody>
        </p:sp>
      </p:grpSp>
      <p:sp>
        <p:nvSpPr>
          <p:cNvPr name="AutoShape 14" id="14"/>
          <p:cNvSpPr/>
          <p:nvPr/>
        </p:nvSpPr>
        <p:spPr>
          <a:xfrm>
            <a:off x="9142705" y="4667999"/>
            <a:ext cx="5977833" cy="1581721"/>
          </a:xfrm>
          <a:prstGeom prst="line">
            <a:avLst/>
          </a:prstGeom>
          <a:ln cap="flat" w="38100">
            <a:solidFill>
              <a:srgbClr val="FF0027"/>
            </a:solidFill>
            <a:prstDash val="solid"/>
            <a:headEnd type="none" len="sm" w="sm"/>
            <a:tailEnd type="none" len="sm" w="sm"/>
          </a:ln>
        </p:spPr>
      </p:sp>
      <p:sp>
        <p:nvSpPr>
          <p:cNvPr name="AutoShape 15" id="15"/>
          <p:cNvSpPr/>
          <p:nvPr/>
        </p:nvSpPr>
        <p:spPr>
          <a:xfrm flipH="true">
            <a:off x="3167462" y="4667999"/>
            <a:ext cx="5975244" cy="1581721"/>
          </a:xfrm>
          <a:prstGeom prst="line">
            <a:avLst/>
          </a:prstGeom>
          <a:ln cap="flat" w="38100">
            <a:solidFill>
              <a:srgbClr val="FF0027"/>
            </a:solidFill>
            <a:prstDash val="solid"/>
            <a:headEnd type="none" len="sm" w="sm"/>
            <a:tailEnd type="none" len="sm" w="sm"/>
          </a:ln>
        </p:spPr>
      </p:sp>
      <p:sp>
        <p:nvSpPr>
          <p:cNvPr name="AutoShape 16" id="16"/>
          <p:cNvSpPr/>
          <p:nvPr/>
        </p:nvSpPr>
        <p:spPr>
          <a:xfrm>
            <a:off x="9142705" y="4667999"/>
            <a:ext cx="0" cy="1581721"/>
          </a:xfrm>
          <a:prstGeom prst="line">
            <a:avLst/>
          </a:prstGeom>
          <a:ln cap="flat" w="38100">
            <a:solidFill>
              <a:srgbClr val="FF0027"/>
            </a:solidFill>
            <a:prstDash val="solid"/>
            <a:headEnd type="none" len="sm" w="sm"/>
            <a:tailEnd type="none" len="sm" w="sm"/>
          </a:ln>
        </p:spPr>
      </p:sp>
      <p:sp>
        <p:nvSpPr>
          <p:cNvPr name="TextBox 17" id="17"/>
          <p:cNvSpPr txBox="true"/>
          <p:nvPr/>
        </p:nvSpPr>
        <p:spPr>
          <a:xfrm rot="0">
            <a:off x="5351989" y="323850"/>
            <a:ext cx="7584023" cy="704850"/>
          </a:xfrm>
          <a:prstGeom prst="rect">
            <a:avLst/>
          </a:prstGeom>
        </p:spPr>
        <p:txBody>
          <a:bodyPr anchor="t" rtlCol="false" tIns="0" lIns="0" bIns="0" rIns="0">
            <a:spAutoFit/>
          </a:bodyPr>
          <a:lstStyle/>
          <a:p>
            <a:pPr algn="ctr">
              <a:lnSpc>
                <a:spcPts val="5640"/>
              </a:lnSpc>
            </a:pPr>
            <a:r>
              <a:rPr lang="en-US" b="true" sz="4700">
                <a:solidFill>
                  <a:srgbClr val="FF0027"/>
                </a:solidFill>
                <a:latin typeface="Faustina Bold"/>
                <a:ea typeface="Faustina Bold"/>
                <a:cs typeface="Faustina Bold"/>
                <a:sym typeface="Faustina Bold"/>
              </a:rPr>
              <a:t>DỊCH VỤ CỦA CHÚNG TÔI </a:t>
            </a:r>
          </a:p>
        </p:txBody>
      </p:sp>
    </p:spTree>
  </p:cSld>
  <p:clrMapOvr>
    <a:masterClrMapping/>
  </p:clrMapOvr>
</p:sld>
</file>

<file path=ppt/slides/slide11.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1028700" y="1316883"/>
            <a:ext cx="4526288" cy="2380702"/>
            <a:chOff x="0" y="0"/>
            <a:chExt cx="1192109" cy="627016"/>
          </a:xfrm>
        </p:grpSpPr>
        <p:sp>
          <p:nvSpPr>
            <p:cNvPr name="Freeform 3" id="3"/>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4" id="4"/>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sp>
        <p:nvSpPr>
          <p:cNvPr name="TextBox 5" id="5"/>
          <p:cNvSpPr txBox="true"/>
          <p:nvPr/>
        </p:nvSpPr>
        <p:spPr>
          <a:xfrm rot="0">
            <a:off x="5351989" y="467804"/>
            <a:ext cx="7584023" cy="1419225"/>
          </a:xfrm>
          <a:prstGeom prst="rect">
            <a:avLst/>
          </a:prstGeom>
        </p:spPr>
        <p:txBody>
          <a:bodyPr anchor="t" rtlCol="false" tIns="0" lIns="0" bIns="0" rIns="0">
            <a:spAutoFit/>
          </a:bodyPr>
          <a:lstStyle/>
          <a:p>
            <a:pPr algn="ctr">
              <a:lnSpc>
                <a:spcPts val="5640"/>
              </a:lnSpc>
            </a:pPr>
            <a:r>
              <a:rPr lang="en-US" b="true" sz="4700">
                <a:solidFill>
                  <a:srgbClr val="FF0027"/>
                </a:solidFill>
                <a:latin typeface="Faustina Bold"/>
                <a:ea typeface="Faustina Bold"/>
                <a:cs typeface="Faustina Bold"/>
                <a:sym typeface="Faustina Bold"/>
              </a:rPr>
              <a:t>DỊCH VỤ </a:t>
            </a:r>
          </a:p>
          <a:p>
            <a:pPr algn="ctr">
              <a:lnSpc>
                <a:spcPts val="5640"/>
              </a:lnSpc>
            </a:pPr>
            <a:r>
              <a:rPr lang="en-US" b="true" sz="4700">
                <a:solidFill>
                  <a:srgbClr val="FF0027"/>
                </a:solidFill>
                <a:latin typeface="Faustina Bold"/>
                <a:ea typeface="Faustina Bold"/>
                <a:cs typeface="Faustina Bold"/>
                <a:sym typeface="Faustina Bold"/>
              </a:rPr>
              <a:t>CỦA CHÚNG TÔI </a:t>
            </a:r>
          </a:p>
        </p:txBody>
      </p:sp>
      <p:sp>
        <p:nvSpPr>
          <p:cNvPr name="TextBox 6" id="6"/>
          <p:cNvSpPr txBox="true"/>
          <p:nvPr/>
        </p:nvSpPr>
        <p:spPr>
          <a:xfrm rot="0">
            <a:off x="608465" y="9276659"/>
            <a:ext cx="3842266" cy="521905"/>
          </a:xfrm>
          <a:prstGeom prst="rect">
            <a:avLst/>
          </a:prstGeom>
        </p:spPr>
        <p:txBody>
          <a:bodyPr anchor="t" rtlCol="false" tIns="0" lIns="0" bIns="0" rIns="0">
            <a:spAutoFit/>
          </a:bodyPr>
          <a:lstStyle/>
          <a:p>
            <a:pPr algn="ctr">
              <a:lnSpc>
                <a:spcPts val="4308"/>
              </a:lnSpc>
              <a:spcBef>
                <a:spcPct val="0"/>
              </a:spcBef>
            </a:pPr>
            <a:r>
              <a:rPr lang="en-US" sz="3077">
                <a:solidFill>
                  <a:srgbClr val="FFFFFF"/>
                </a:solidFill>
                <a:latin typeface="Faustina"/>
                <a:ea typeface="Faustina"/>
                <a:cs typeface="Faustina"/>
                <a:sym typeface="Faustina"/>
              </a:rPr>
              <a:t>https://sungomedia.vn/</a:t>
            </a:r>
          </a:p>
        </p:txBody>
      </p:sp>
      <p:sp>
        <p:nvSpPr>
          <p:cNvPr name="TextBox 7" id="7"/>
          <p:cNvSpPr txBox="true"/>
          <p:nvPr/>
        </p:nvSpPr>
        <p:spPr>
          <a:xfrm rot="0">
            <a:off x="7248000" y="4438650"/>
            <a:ext cx="3792000" cy="704850"/>
          </a:xfrm>
          <a:prstGeom prst="rect">
            <a:avLst/>
          </a:prstGeom>
        </p:spPr>
        <p:txBody>
          <a:bodyPr anchor="t" rtlCol="false" tIns="0" lIns="0" bIns="0" rIns="0">
            <a:spAutoFit/>
          </a:bodyPr>
          <a:lstStyle/>
          <a:p>
            <a:pPr algn="ctr">
              <a:lnSpc>
                <a:spcPts val="5640"/>
              </a:lnSpc>
              <a:spcBef>
                <a:spcPct val="0"/>
              </a:spcBef>
            </a:pPr>
            <a:r>
              <a:rPr lang="en-US" b="true" sz="4700">
                <a:solidFill>
                  <a:srgbClr val="FF0000"/>
                </a:solidFill>
                <a:latin typeface="Faustina Bold"/>
                <a:ea typeface="Faustina Bold"/>
                <a:cs typeface="Faustina Bold"/>
                <a:sym typeface="Faustina Bold"/>
              </a:rPr>
              <a:t>TỔ CHỨC</a:t>
            </a:r>
          </a:p>
        </p:txBody>
      </p:sp>
      <p:sp>
        <p:nvSpPr>
          <p:cNvPr name="TextBox 8" id="8"/>
          <p:cNvSpPr txBox="true"/>
          <p:nvPr/>
        </p:nvSpPr>
        <p:spPr>
          <a:xfrm rot="0">
            <a:off x="7248000" y="5153025"/>
            <a:ext cx="3792000" cy="704850"/>
          </a:xfrm>
          <a:prstGeom prst="rect">
            <a:avLst/>
          </a:prstGeom>
        </p:spPr>
        <p:txBody>
          <a:bodyPr anchor="t" rtlCol="false" tIns="0" lIns="0" bIns="0" rIns="0">
            <a:spAutoFit/>
          </a:bodyPr>
          <a:lstStyle/>
          <a:p>
            <a:pPr algn="ctr">
              <a:lnSpc>
                <a:spcPts val="5640"/>
              </a:lnSpc>
              <a:spcBef>
                <a:spcPct val="0"/>
              </a:spcBef>
            </a:pPr>
            <a:r>
              <a:rPr lang="en-US" b="true" sz="4700">
                <a:solidFill>
                  <a:srgbClr val="FF0000"/>
                </a:solidFill>
                <a:latin typeface="Faustina Bold"/>
                <a:ea typeface="Faustina Bold"/>
                <a:cs typeface="Faustina Bold"/>
                <a:sym typeface="Faustina Bold"/>
              </a:rPr>
              <a:t>SỰ KIỆN</a:t>
            </a:r>
          </a:p>
        </p:txBody>
      </p:sp>
      <p:grpSp>
        <p:nvGrpSpPr>
          <p:cNvPr name="Group 9" id="9"/>
          <p:cNvGrpSpPr/>
          <p:nvPr/>
        </p:nvGrpSpPr>
        <p:grpSpPr>
          <a:xfrm rot="0">
            <a:off x="1028700" y="4310337"/>
            <a:ext cx="4526288" cy="2380702"/>
            <a:chOff x="0" y="0"/>
            <a:chExt cx="1192109" cy="627016"/>
          </a:xfrm>
        </p:grpSpPr>
        <p:sp>
          <p:nvSpPr>
            <p:cNvPr name="Freeform 10" id="10"/>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11" id="11"/>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1028700" y="7303791"/>
            <a:ext cx="4526288" cy="2380702"/>
            <a:chOff x="0" y="0"/>
            <a:chExt cx="1192109" cy="627016"/>
          </a:xfrm>
        </p:grpSpPr>
        <p:sp>
          <p:nvSpPr>
            <p:cNvPr name="Freeform 13" id="13"/>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14" id="14"/>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0">
            <a:off x="12733012" y="1316883"/>
            <a:ext cx="4526288" cy="2380702"/>
            <a:chOff x="0" y="0"/>
            <a:chExt cx="1192109" cy="627016"/>
          </a:xfrm>
        </p:grpSpPr>
        <p:sp>
          <p:nvSpPr>
            <p:cNvPr name="Freeform 16" id="16"/>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17" id="17"/>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sp>
        <p:nvSpPr>
          <p:cNvPr name="TextBox 18" id="18"/>
          <p:cNvSpPr txBox="true"/>
          <p:nvPr/>
        </p:nvSpPr>
        <p:spPr>
          <a:xfrm rot="0">
            <a:off x="12312777" y="9276659"/>
            <a:ext cx="3842266" cy="521905"/>
          </a:xfrm>
          <a:prstGeom prst="rect">
            <a:avLst/>
          </a:prstGeom>
        </p:spPr>
        <p:txBody>
          <a:bodyPr anchor="t" rtlCol="false" tIns="0" lIns="0" bIns="0" rIns="0">
            <a:spAutoFit/>
          </a:bodyPr>
          <a:lstStyle/>
          <a:p>
            <a:pPr algn="ctr">
              <a:lnSpc>
                <a:spcPts val="4308"/>
              </a:lnSpc>
              <a:spcBef>
                <a:spcPct val="0"/>
              </a:spcBef>
            </a:pPr>
            <a:r>
              <a:rPr lang="en-US" sz="3077">
                <a:solidFill>
                  <a:srgbClr val="FFFFFF"/>
                </a:solidFill>
                <a:latin typeface="Faustina"/>
                <a:ea typeface="Faustina"/>
                <a:cs typeface="Faustina"/>
                <a:sym typeface="Faustina"/>
              </a:rPr>
              <a:t>https://sungomedia.vn/</a:t>
            </a:r>
          </a:p>
        </p:txBody>
      </p:sp>
      <p:grpSp>
        <p:nvGrpSpPr>
          <p:cNvPr name="Group 19" id="19"/>
          <p:cNvGrpSpPr/>
          <p:nvPr/>
        </p:nvGrpSpPr>
        <p:grpSpPr>
          <a:xfrm rot="0">
            <a:off x="12733012" y="4310337"/>
            <a:ext cx="4526288" cy="2380702"/>
            <a:chOff x="0" y="0"/>
            <a:chExt cx="1192109" cy="627016"/>
          </a:xfrm>
        </p:grpSpPr>
        <p:sp>
          <p:nvSpPr>
            <p:cNvPr name="Freeform 20" id="20"/>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21" id="21"/>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grpSp>
        <p:nvGrpSpPr>
          <p:cNvPr name="Group 22" id="22"/>
          <p:cNvGrpSpPr/>
          <p:nvPr/>
        </p:nvGrpSpPr>
        <p:grpSpPr>
          <a:xfrm rot="0">
            <a:off x="12733012" y="7303791"/>
            <a:ext cx="4526288" cy="2380702"/>
            <a:chOff x="0" y="0"/>
            <a:chExt cx="1192109" cy="627016"/>
          </a:xfrm>
        </p:grpSpPr>
        <p:sp>
          <p:nvSpPr>
            <p:cNvPr name="Freeform 23" id="23"/>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24" id="24"/>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sp>
        <p:nvSpPr>
          <p:cNvPr name="AutoShape 25" id="25"/>
          <p:cNvSpPr/>
          <p:nvPr/>
        </p:nvSpPr>
        <p:spPr>
          <a:xfrm>
            <a:off x="5554988" y="2507233"/>
            <a:ext cx="1766491" cy="2636267"/>
          </a:xfrm>
          <a:prstGeom prst="line">
            <a:avLst/>
          </a:prstGeom>
          <a:ln cap="flat" w="38100">
            <a:solidFill>
              <a:srgbClr val="FF0000"/>
            </a:solidFill>
            <a:prstDash val="solid"/>
            <a:headEnd type="none" len="sm" w="sm"/>
            <a:tailEnd type="none" len="sm" w="sm"/>
          </a:ln>
        </p:spPr>
      </p:sp>
      <p:sp>
        <p:nvSpPr>
          <p:cNvPr name="AutoShape 26" id="26"/>
          <p:cNvSpPr/>
          <p:nvPr/>
        </p:nvSpPr>
        <p:spPr>
          <a:xfrm flipV="true">
            <a:off x="5554988" y="5143500"/>
            <a:ext cx="1766491" cy="357188"/>
          </a:xfrm>
          <a:prstGeom prst="line">
            <a:avLst/>
          </a:prstGeom>
          <a:ln cap="flat" w="38100">
            <a:solidFill>
              <a:srgbClr val="FF0000"/>
            </a:solidFill>
            <a:prstDash val="solid"/>
            <a:headEnd type="none" len="sm" w="sm"/>
            <a:tailEnd type="none" len="sm" w="sm"/>
          </a:ln>
        </p:spPr>
      </p:sp>
      <p:sp>
        <p:nvSpPr>
          <p:cNvPr name="AutoShape 27" id="27"/>
          <p:cNvSpPr/>
          <p:nvPr/>
        </p:nvSpPr>
        <p:spPr>
          <a:xfrm flipV="true">
            <a:off x="5554988" y="5143500"/>
            <a:ext cx="1766491" cy="3350642"/>
          </a:xfrm>
          <a:prstGeom prst="line">
            <a:avLst/>
          </a:prstGeom>
          <a:ln cap="flat" w="38100">
            <a:solidFill>
              <a:srgbClr val="FF0000"/>
            </a:solidFill>
            <a:prstDash val="solid"/>
            <a:headEnd type="none" len="sm" w="sm"/>
            <a:tailEnd type="none" len="sm" w="sm"/>
          </a:ln>
        </p:spPr>
      </p:sp>
      <p:sp>
        <p:nvSpPr>
          <p:cNvPr name="AutoShape 28" id="28"/>
          <p:cNvSpPr/>
          <p:nvPr/>
        </p:nvSpPr>
        <p:spPr>
          <a:xfrm flipH="true">
            <a:off x="10963771" y="2605772"/>
            <a:ext cx="1701717" cy="2636267"/>
          </a:xfrm>
          <a:prstGeom prst="line">
            <a:avLst/>
          </a:prstGeom>
          <a:ln cap="flat" w="38100">
            <a:solidFill>
              <a:srgbClr val="FF0000"/>
            </a:solidFill>
            <a:prstDash val="solid"/>
            <a:headEnd type="none" len="sm" w="sm"/>
            <a:tailEnd type="none" len="sm" w="sm"/>
          </a:ln>
        </p:spPr>
      </p:sp>
      <p:sp>
        <p:nvSpPr>
          <p:cNvPr name="AutoShape 29" id="29"/>
          <p:cNvSpPr/>
          <p:nvPr/>
        </p:nvSpPr>
        <p:spPr>
          <a:xfrm flipH="true" flipV="true">
            <a:off x="10979776" y="5231707"/>
            <a:ext cx="1672325" cy="244110"/>
          </a:xfrm>
          <a:prstGeom prst="line">
            <a:avLst/>
          </a:prstGeom>
          <a:ln cap="flat" w="38100">
            <a:solidFill>
              <a:srgbClr val="FF0000"/>
            </a:solidFill>
            <a:prstDash val="solid"/>
            <a:headEnd type="none" len="sm" w="sm"/>
            <a:tailEnd type="none" len="sm" w="sm"/>
          </a:ln>
        </p:spPr>
      </p:sp>
      <p:sp>
        <p:nvSpPr>
          <p:cNvPr name="AutoShape 30" id="30"/>
          <p:cNvSpPr/>
          <p:nvPr/>
        </p:nvSpPr>
        <p:spPr>
          <a:xfrm flipH="true" flipV="true">
            <a:off x="10966523" y="5260889"/>
            <a:ext cx="1819283" cy="3330227"/>
          </a:xfrm>
          <a:prstGeom prst="line">
            <a:avLst/>
          </a:prstGeom>
          <a:ln cap="flat" w="38100">
            <a:solidFill>
              <a:srgbClr val="FF0000"/>
            </a:solidFill>
            <a:prstDash val="solid"/>
            <a:headEnd type="none" len="sm" w="sm"/>
            <a:tailEnd type="none" len="sm" w="sm"/>
          </a:ln>
        </p:spPr>
      </p:sp>
      <p:sp>
        <p:nvSpPr>
          <p:cNvPr name="TextBox 31" id="31"/>
          <p:cNvSpPr txBox="true"/>
          <p:nvPr/>
        </p:nvSpPr>
        <p:spPr>
          <a:xfrm rot="0">
            <a:off x="1395844" y="1612974"/>
            <a:ext cx="3792000" cy="1771650"/>
          </a:xfrm>
          <a:prstGeom prst="rect">
            <a:avLst/>
          </a:prstGeom>
        </p:spPr>
        <p:txBody>
          <a:bodyPr anchor="t" rtlCol="false" tIns="0" lIns="0" bIns="0" rIns="0">
            <a:spAutoFit/>
          </a:bodyPr>
          <a:lstStyle/>
          <a:p>
            <a:pPr algn="ctr">
              <a:lnSpc>
                <a:spcPts val="4680"/>
              </a:lnSpc>
            </a:pPr>
            <a:r>
              <a:rPr lang="en-US" sz="3900" b="true">
                <a:solidFill>
                  <a:srgbClr val="FF0000"/>
                </a:solidFill>
                <a:latin typeface="Faustina Bold"/>
                <a:ea typeface="Faustina Bold"/>
                <a:cs typeface="Faustina Bold"/>
                <a:sym typeface="Faustina Bold"/>
              </a:rPr>
              <a:t>SỰ KIỆN </a:t>
            </a:r>
          </a:p>
          <a:p>
            <a:pPr algn="ctr">
              <a:lnSpc>
                <a:spcPts val="4680"/>
              </a:lnSpc>
              <a:spcBef>
                <a:spcPct val="0"/>
              </a:spcBef>
            </a:pPr>
            <a:r>
              <a:rPr lang="en-US" b="true" sz="3900">
                <a:solidFill>
                  <a:srgbClr val="FF0000"/>
                </a:solidFill>
                <a:latin typeface="Faustina Bold"/>
                <a:ea typeface="Faustina Bold"/>
                <a:cs typeface="Faustina Bold"/>
                <a:sym typeface="Faustina Bold"/>
              </a:rPr>
              <a:t>YEAR END PARTY</a:t>
            </a:r>
          </a:p>
        </p:txBody>
      </p:sp>
      <p:sp>
        <p:nvSpPr>
          <p:cNvPr name="TextBox 32" id="32"/>
          <p:cNvSpPr txBox="true"/>
          <p:nvPr/>
        </p:nvSpPr>
        <p:spPr>
          <a:xfrm rot="0">
            <a:off x="1395844" y="4910138"/>
            <a:ext cx="3792000" cy="1181100"/>
          </a:xfrm>
          <a:prstGeom prst="rect">
            <a:avLst/>
          </a:prstGeom>
        </p:spPr>
        <p:txBody>
          <a:bodyPr anchor="t" rtlCol="false" tIns="0" lIns="0" bIns="0" rIns="0">
            <a:spAutoFit/>
          </a:bodyPr>
          <a:lstStyle/>
          <a:p>
            <a:pPr algn="ctr">
              <a:lnSpc>
                <a:spcPts val="4680"/>
              </a:lnSpc>
            </a:pPr>
            <a:r>
              <a:rPr lang="en-US" sz="3900" b="true">
                <a:solidFill>
                  <a:srgbClr val="FF0000"/>
                </a:solidFill>
                <a:latin typeface="Faustina Bold"/>
                <a:ea typeface="Faustina Bold"/>
                <a:cs typeface="Faustina Bold"/>
                <a:sym typeface="Faustina Bold"/>
              </a:rPr>
              <a:t>HỘI NGHỊ</a:t>
            </a:r>
          </a:p>
          <a:p>
            <a:pPr algn="ctr">
              <a:lnSpc>
                <a:spcPts val="4680"/>
              </a:lnSpc>
              <a:spcBef>
                <a:spcPct val="0"/>
              </a:spcBef>
            </a:pPr>
            <a:r>
              <a:rPr lang="en-US" b="true" sz="3900">
                <a:solidFill>
                  <a:srgbClr val="FF0000"/>
                </a:solidFill>
                <a:latin typeface="Faustina Bold"/>
                <a:ea typeface="Faustina Bold"/>
                <a:cs typeface="Faustina Bold"/>
                <a:sym typeface="Faustina Bold"/>
              </a:rPr>
              <a:t>KHÁCH HÀNG</a:t>
            </a:r>
          </a:p>
        </p:txBody>
      </p:sp>
      <p:sp>
        <p:nvSpPr>
          <p:cNvPr name="TextBox 33" id="33"/>
          <p:cNvSpPr txBox="true"/>
          <p:nvPr/>
        </p:nvSpPr>
        <p:spPr>
          <a:xfrm rot="0">
            <a:off x="1395844" y="7762601"/>
            <a:ext cx="3792000" cy="1457325"/>
          </a:xfrm>
          <a:prstGeom prst="rect">
            <a:avLst/>
          </a:prstGeom>
        </p:spPr>
        <p:txBody>
          <a:bodyPr anchor="t" rtlCol="false" tIns="0" lIns="0" bIns="0" rIns="0">
            <a:spAutoFit/>
          </a:bodyPr>
          <a:lstStyle/>
          <a:p>
            <a:pPr algn="ctr">
              <a:lnSpc>
                <a:spcPts val="3840"/>
              </a:lnSpc>
            </a:pPr>
            <a:r>
              <a:rPr lang="en-US" sz="3200" b="true">
                <a:solidFill>
                  <a:srgbClr val="FF0000"/>
                </a:solidFill>
                <a:latin typeface="Faustina Bold"/>
                <a:ea typeface="Faustina Bold"/>
                <a:cs typeface="Faustina Bold"/>
                <a:sym typeface="Faustina Bold"/>
              </a:rPr>
              <a:t>HỘI THAO </a:t>
            </a:r>
          </a:p>
          <a:p>
            <a:pPr algn="ctr">
              <a:lnSpc>
                <a:spcPts val="3840"/>
              </a:lnSpc>
            </a:pPr>
            <a:r>
              <a:rPr lang="en-US" sz="3200" b="true">
                <a:solidFill>
                  <a:srgbClr val="FF0000"/>
                </a:solidFill>
                <a:latin typeface="Faustina Bold"/>
                <a:ea typeface="Faustina Bold"/>
                <a:cs typeface="Faustina Bold"/>
                <a:sym typeface="Faustina Bold"/>
              </a:rPr>
              <a:t>HỘI DIỄN</a:t>
            </a:r>
          </a:p>
          <a:p>
            <a:pPr algn="ctr">
              <a:lnSpc>
                <a:spcPts val="3840"/>
              </a:lnSpc>
              <a:spcBef>
                <a:spcPct val="0"/>
              </a:spcBef>
            </a:pPr>
            <a:r>
              <a:rPr lang="en-US" b="true" sz="3200">
                <a:solidFill>
                  <a:srgbClr val="FF0000"/>
                </a:solidFill>
                <a:latin typeface="Faustina Bold"/>
                <a:ea typeface="Faustina Bold"/>
                <a:cs typeface="Faustina Bold"/>
                <a:sym typeface="Faustina Bold"/>
              </a:rPr>
              <a:t>NGÀY HỘI GIA ĐÌNH</a:t>
            </a:r>
          </a:p>
        </p:txBody>
      </p:sp>
      <p:sp>
        <p:nvSpPr>
          <p:cNvPr name="TextBox 34" id="34"/>
          <p:cNvSpPr txBox="true"/>
          <p:nvPr/>
        </p:nvSpPr>
        <p:spPr>
          <a:xfrm rot="0">
            <a:off x="12936011" y="1611883"/>
            <a:ext cx="4157868" cy="1695450"/>
          </a:xfrm>
          <a:prstGeom prst="rect">
            <a:avLst/>
          </a:prstGeom>
        </p:spPr>
        <p:txBody>
          <a:bodyPr anchor="t" rtlCol="false" tIns="0" lIns="0" bIns="0" rIns="0">
            <a:spAutoFit/>
          </a:bodyPr>
          <a:lstStyle/>
          <a:p>
            <a:pPr algn="ctr">
              <a:lnSpc>
                <a:spcPts val="4439"/>
              </a:lnSpc>
            </a:pPr>
            <a:r>
              <a:rPr lang="en-US" sz="3699" b="true">
                <a:solidFill>
                  <a:srgbClr val="FF0000"/>
                </a:solidFill>
                <a:latin typeface="Faustina Bold"/>
                <a:ea typeface="Faustina Bold"/>
                <a:cs typeface="Faustina Bold"/>
                <a:sym typeface="Faustina Bold"/>
              </a:rPr>
              <a:t>LỄ KHÁNH THÀNH KHỞI CÔNG </a:t>
            </a:r>
          </a:p>
          <a:p>
            <a:pPr algn="ctr">
              <a:lnSpc>
                <a:spcPts val="4439"/>
              </a:lnSpc>
              <a:spcBef>
                <a:spcPct val="0"/>
              </a:spcBef>
            </a:pPr>
            <a:r>
              <a:rPr lang="en-US" b="true" sz="3699">
                <a:solidFill>
                  <a:srgbClr val="FF0000"/>
                </a:solidFill>
                <a:latin typeface="Faustina Bold"/>
                <a:ea typeface="Faustina Bold"/>
                <a:cs typeface="Faustina Bold"/>
                <a:sym typeface="Faustina Bold"/>
              </a:rPr>
              <a:t>ĐỘNG THỔ</a:t>
            </a:r>
          </a:p>
        </p:txBody>
      </p:sp>
      <p:sp>
        <p:nvSpPr>
          <p:cNvPr name="TextBox 35" id="35"/>
          <p:cNvSpPr txBox="true"/>
          <p:nvPr/>
        </p:nvSpPr>
        <p:spPr>
          <a:xfrm rot="0">
            <a:off x="13100156" y="4910138"/>
            <a:ext cx="3792000" cy="1181100"/>
          </a:xfrm>
          <a:prstGeom prst="rect">
            <a:avLst/>
          </a:prstGeom>
        </p:spPr>
        <p:txBody>
          <a:bodyPr anchor="t" rtlCol="false" tIns="0" lIns="0" bIns="0" rIns="0">
            <a:spAutoFit/>
          </a:bodyPr>
          <a:lstStyle/>
          <a:p>
            <a:pPr algn="ctr">
              <a:lnSpc>
                <a:spcPts val="4680"/>
              </a:lnSpc>
            </a:pPr>
            <a:r>
              <a:rPr lang="en-US" sz="3900" b="true">
                <a:solidFill>
                  <a:srgbClr val="FF0000"/>
                </a:solidFill>
                <a:latin typeface="Faustina Bold"/>
                <a:ea typeface="Faustina Bold"/>
                <a:cs typeface="Faustina Bold"/>
                <a:sym typeface="Faustina Bold"/>
              </a:rPr>
              <a:t>KỶ NIỆM </a:t>
            </a:r>
          </a:p>
          <a:p>
            <a:pPr algn="ctr">
              <a:lnSpc>
                <a:spcPts val="4680"/>
              </a:lnSpc>
              <a:spcBef>
                <a:spcPct val="0"/>
              </a:spcBef>
            </a:pPr>
            <a:r>
              <a:rPr lang="en-US" b="true" sz="3900">
                <a:solidFill>
                  <a:srgbClr val="FF0000"/>
                </a:solidFill>
                <a:latin typeface="Faustina Bold"/>
                <a:ea typeface="Faustina Bold"/>
                <a:cs typeface="Faustina Bold"/>
                <a:sym typeface="Faustina Bold"/>
              </a:rPr>
              <a:t>THÀNH LẬP</a:t>
            </a:r>
          </a:p>
        </p:txBody>
      </p:sp>
      <p:sp>
        <p:nvSpPr>
          <p:cNvPr name="TextBox 36" id="36"/>
          <p:cNvSpPr txBox="true"/>
          <p:nvPr/>
        </p:nvSpPr>
        <p:spPr>
          <a:xfrm rot="0">
            <a:off x="13118946" y="7900713"/>
            <a:ext cx="3792000" cy="1181100"/>
          </a:xfrm>
          <a:prstGeom prst="rect">
            <a:avLst/>
          </a:prstGeom>
        </p:spPr>
        <p:txBody>
          <a:bodyPr anchor="t" rtlCol="false" tIns="0" lIns="0" bIns="0" rIns="0">
            <a:spAutoFit/>
          </a:bodyPr>
          <a:lstStyle/>
          <a:p>
            <a:pPr algn="ctr">
              <a:lnSpc>
                <a:spcPts val="4680"/>
              </a:lnSpc>
            </a:pPr>
            <a:r>
              <a:rPr lang="en-US" sz="3900" b="true">
                <a:solidFill>
                  <a:srgbClr val="FF0000"/>
                </a:solidFill>
                <a:latin typeface="Faustina Bold"/>
                <a:ea typeface="Faustina Bold"/>
                <a:cs typeface="Faustina Bold"/>
                <a:sym typeface="Faustina Bold"/>
              </a:rPr>
              <a:t>KHU VUI CHƠI</a:t>
            </a:r>
          </a:p>
          <a:p>
            <a:pPr algn="ctr">
              <a:lnSpc>
                <a:spcPts val="4680"/>
              </a:lnSpc>
              <a:spcBef>
                <a:spcPct val="0"/>
              </a:spcBef>
            </a:pPr>
            <a:r>
              <a:rPr lang="en-US" b="true" sz="3900">
                <a:solidFill>
                  <a:srgbClr val="FF0000"/>
                </a:solidFill>
                <a:latin typeface="Faustina Bold"/>
                <a:ea typeface="Faustina Bold"/>
                <a:cs typeface="Faustina Bold"/>
                <a:sym typeface="Faustina Bold"/>
              </a:rPr>
              <a:t>TRẺ EM</a:t>
            </a:r>
          </a:p>
        </p:txBody>
      </p:sp>
      <p:grpSp>
        <p:nvGrpSpPr>
          <p:cNvPr name="Group 37" id="37"/>
          <p:cNvGrpSpPr/>
          <p:nvPr/>
        </p:nvGrpSpPr>
        <p:grpSpPr>
          <a:xfrm rot="0">
            <a:off x="7321479" y="3697584"/>
            <a:ext cx="3642292" cy="2993454"/>
            <a:chOff x="0" y="0"/>
            <a:chExt cx="959287" cy="788399"/>
          </a:xfrm>
        </p:grpSpPr>
        <p:sp>
          <p:nvSpPr>
            <p:cNvPr name="Freeform 38" id="38"/>
            <p:cNvSpPr/>
            <p:nvPr/>
          </p:nvSpPr>
          <p:spPr>
            <a:xfrm flipH="false" flipV="false" rot="0">
              <a:off x="0" y="0"/>
              <a:ext cx="959287" cy="788399"/>
            </a:xfrm>
            <a:custGeom>
              <a:avLst/>
              <a:gdLst/>
              <a:ahLst/>
              <a:cxnLst/>
              <a:rect r="r" b="b" t="t" l="l"/>
              <a:pathLst>
                <a:path h="788399" w="959287">
                  <a:moveTo>
                    <a:pt x="108404" y="0"/>
                  </a:moveTo>
                  <a:lnTo>
                    <a:pt x="850883" y="0"/>
                  </a:lnTo>
                  <a:cubicBezTo>
                    <a:pt x="879634" y="0"/>
                    <a:pt x="907206" y="11421"/>
                    <a:pt x="927536" y="31751"/>
                  </a:cubicBezTo>
                  <a:cubicBezTo>
                    <a:pt x="947866" y="52080"/>
                    <a:pt x="959287" y="79653"/>
                    <a:pt x="959287" y="108404"/>
                  </a:cubicBezTo>
                  <a:lnTo>
                    <a:pt x="959287" y="679996"/>
                  </a:lnTo>
                  <a:cubicBezTo>
                    <a:pt x="959287" y="708746"/>
                    <a:pt x="947866" y="736319"/>
                    <a:pt x="927536" y="756649"/>
                  </a:cubicBezTo>
                  <a:cubicBezTo>
                    <a:pt x="907206" y="776978"/>
                    <a:pt x="879634" y="788399"/>
                    <a:pt x="850883" y="788399"/>
                  </a:cubicBezTo>
                  <a:lnTo>
                    <a:pt x="108404" y="788399"/>
                  </a:lnTo>
                  <a:cubicBezTo>
                    <a:pt x="79653" y="788399"/>
                    <a:pt x="52080" y="776978"/>
                    <a:pt x="31751" y="756649"/>
                  </a:cubicBezTo>
                  <a:cubicBezTo>
                    <a:pt x="11421" y="736319"/>
                    <a:pt x="0" y="708746"/>
                    <a:pt x="0" y="679996"/>
                  </a:cubicBezTo>
                  <a:lnTo>
                    <a:pt x="0" y="108404"/>
                  </a:lnTo>
                  <a:cubicBezTo>
                    <a:pt x="0" y="79653"/>
                    <a:pt x="11421" y="52080"/>
                    <a:pt x="31751" y="31751"/>
                  </a:cubicBezTo>
                  <a:cubicBezTo>
                    <a:pt x="52080" y="11421"/>
                    <a:pt x="79653" y="0"/>
                    <a:pt x="108404" y="0"/>
                  </a:cubicBezTo>
                  <a:close/>
                </a:path>
              </a:pathLst>
            </a:custGeom>
            <a:ln w="95250" cap="rnd">
              <a:solidFill>
                <a:srgbClr val="FF0000"/>
              </a:solidFill>
              <a:prstDash val="solid"/>
              <a:round/>
            </a:ln>
          </p:spPr>
        </p:sp>
        <p:sp>
          <p:nvSpPr>
            <p:cNvPr name="TextBox 39" id="39"/>
            <p:cNvSpPr txBox="true"/>
            <p:nvPr/>
          </p:nvSpPr>
          <p:spPr>
            <a:xfrm>
              <a:off x="0" y="-38100"/>
              <a:ext cx="959287" cy="826499"/>
            </a:xfrm>
            <a:prstGeom prst="rect">
              <a:avLst/>
            </a:prstGeom>
          </p:spPr>
          <p:txBody>
            <a:bodyPr anchor="ctr" rtlCol="false" tIns="50800" lIns="50800" bIns="50800" rIns="50800"/>
            <a:lstStyle/>
            <a:p>
              <a:pPr algn="ctr">
                <a:lnSpc>
                  <a:spcPts val="2659"/>
                </a:lnSpc>
              </a:pPr>
            </a:p>
          </p:txBody>
        </p:sp>
      </p:grpSp>
    </p:spTree>
  </p:cSld>
  <p:clrMapOvr>
    <a:masterClrMapping/>
  </p:clrMapOvr>
</p:sld>
</file>

<file path=ppt/slides/slide12.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1028700" y="1316883"/>
            <a:ext cx="4526288" cy="2380702"/>
            <a:chOff x="0" y="0"/>
            <a:chExt cx="1192109" cy="627016"/>
          </a:xfrm>
        </p:grpSpPr>
        <p:sp>
          <p:nvSpPr>
            <p:cNvPr name="Freeform 3" id="3"/>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4" id="4"/>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sp>
        <p:nvSpPr>
          <p:cNvPr name="TextBox 5" id="5"/>
          <p:cNvSpPr txBox="true"/>
          <p:nvPr/>
        </p:nvSpPr>
        <p:spPr>
          <a:xfrm rot="0">
            <a:off x="608465" y="9276659"/>
            <a:ext cx="3842266" cy="521905"/>
          </a:xfrm>
          <a:prstGeom prst="rect">
            <a:avLst/>
          </a:prstGeom>
        </p:spPr>
        <p:txBody>
          <a:bodyPr anchor="t" rtlCol="false" tIns="0" lIns="0" bIns="0" rIns="0">
            <a:spAutoFit/>
          </a:bodyPr>
          <a:lstStyle/>
          <a:p>
            <a:pPr algn="ctr">
              <a:lnSpc>
                <a:spcPts val="4308"/>
              </a:lnSpc>
              <a:spcBef>
                <a:spcPct val="0"/>
              </a:spcBef>
            </a:pPr>
            <a:r>
              <a:rPr lang="en-US" sz="3077">
                <a:solidFill>
                  <a:srgbClr val="FFFFFF"/>
                </a:solidFill>
                <a:latin typeface="Faustina"/>
                <a:ea typeface="Faustina"/>
                <a:cs typeface="Faustina"/>
                <a:sym typeface="Faustina"/>
              </a:rPr>
              <a:t>https://sungomedia.vn/</a:t>
            </a:r>
          </a:p>
        </p:txBody>
      </p:sp>
      <p:sp>
        <p:nvSpPr>
          <p:cNvPr name="TextBox 6" id="6"/>
          <p:cNvSpPr txBox="true"/>
          <p:nvPr/>
        </p:nvSpPr>
        <p:spPr>
          <a:xfrm rot="0">
            <a:off x="7248000" y="4169670"/>
            <a:ext cx="3792000" cy="2133600"/>
          </a:xfrm>
          <a:prstGeom prst="rect">
            <a:avLst/>
          </a:prstGeom>
        </p:spPr>
        <p:txBody>
          <a:bodyPr anchor="t" rtlCol="false" tIns="0" lIns="0" bIns="0" rIns="0">
            <a:spAutoFit/>
          </a:bodyPr>
          <a:lstStyle/>
          <a:p>
            <a:pPr algn="ctr">
              <a:lnSpc>
                <a:spcPts val="5640"/>
              </a:lnSpc>
            </a:pPr>
            <a:r>
              <a:rPr lang="en-US" b="true" sz="4700">
                <a:solidFill>
                  <a:srgbClr val="FF0000"/>
                </a:solidFill>
                <a:latin typeface="Faustina Bold"/>
                <a:ea typeface="Faustina Bold"/>
                <a:cs typeface="Faustina Bold"/>
                <a:sym typeface="Faustina Bold"/>
              </a:rPr>
              <a:t>TRUYỀN </a:t>
            </a:r>
          </a:p>
          <a:p>
            <a:pPr algn="ctr">
              <a:lnSpc>
                <a:spcPts val="5640"/>
              </a:lnSpc>
            </a:pPr>
            <a:r>
              <a:rPr lang="en-US" b="true" sz="4700">
                <a:solidFill>
                  <a:srgbClr val="FF0000"/>
                </a:solidFill>
                <a:latin typeface="Faustina Bold"/>
                <a:ea typeface="Faustina Bold"/>
                <a:cs typeface="Faustina Bold"/>
                <a:sym typeface="Faustina Bold"/>
              </a:rPr>
              <a:t>THÔNG</a:t>
            </a:r>
          </a:p>
          <a:p>
            <a:pPr algn="ctr">
              <a:lnSpc>
                <a:spcPts val="5640"/>
              </a:lnSpc>
              <a:spcBef>
                <a:spcPct val="0"/>
              </a:spcBef>
            </a:pPr>
            <a:r>
              <a:rPr lang="en-US" b="true" sz="4700">
                <a:solidFill>
                  <a:srgbClr val="FF0000"/>
                </a:solidFill>
                <a:latin typeface="Faustina Bold"/>
                <a:ea typeface="Faustina Bold"/>
                <a:cs typeface="Faustina Bold"/>
                <a:sym typeface="Faustina Bold"/>
              </a:rPr>
              <a:t>(MEDIA)</a:t>
            </a:r>
          </a:p>
        </p:txBody>
      </p:sp>
      <p:grpSp>
        <p:nvGrpSpPr>
          <p:cNvPr name="Group 7" id="7"/>
          <p:cNvGrpSpPr/>
          <p:nvPr/>
        </p:nvGrpSpPr>
        <p:grpSpPr>
          <a:xfrm rot="0">
            <a:off x="1028700" y="4310337"/>
            <a:ext cx="4526288" cy="2380702"/>
            <a:chOff x="0" y="0"/>
            <a:chExt cx="1192109" cy="627016"/>
          </a:xfrm>
        </p:grpSpPr>
        <p:sp>
          <p:nvSpPr>
            <p:cNvPr name="Freeform 8" id="8"/>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9" id="9"/>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0">
            <a:off x="1028700" y="7303791"/>
            <a:ext cx="4526288" cy="2380702"/>
            <a:chOff x="0" y="0"/>
            <a:chExt cx="1192109" cy="627016"/>
          </a:xfrm>
        </p:grpSpPr>
        <p:sp>
          <p:nvSpPr>
            <p:cNvPr name="Freeform 11" id="11"/>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12" id="12"/>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grpSp>
        <p:nvGrpSpPr>
          <p:cNvPr name="Group 13" id="13"/>
          <p:cNvGrpSpPr/>
          <p:nvPr/>
        </p:nvGrpSpPr>
        <p:grpSpPr>
          <a:xfrm rot="0">
            <a:off x="12733012" y="1316883"/>
            <a:ext cx="4526288" cy="2380702"/>
            <a:chOff x="0" y="0"/>
            <a:chExt cx="1192109" cy="627016"/>
          </a:xfrm>
        </p:grpSpPr>
        <p:sp>
          <p:nvSpPr>
            <p:cNvPr name="Freeform 14" id="14"/>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15" id="15"/>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sp>
        <p:nvSpPr>
          <p:cNvPr name="TextBox 16" id="16"/>
          <p:cNvSpPr txBox="true"/>
          <p:nvPr/>
        </p:nvSpPr>
        <p:spPr>
          <a:xfrm rot="0">
            <a:off x="12312777" y="9276659"/>
            <a:ext cx="3842266" cy="521905"/>
          </a:xfrm>
          <a:prstGeom prst="rect">
            <a:avLst/>
          </a:prstGeom>
        </p:spPr>
        <p:txBody>
          <a:bodyPr anchor="t" rtlCol="false" tIns="0" lIns="0" bIns="0" rIns="0">
            <a:spAutoFit/>
          </a:bodyPr>
          <a:lstStyle/>
          <a:p>
            <a:pPr algn="ctr">
              <a:lnSpc>
                <a:spcPts val="4308"/>
              </a:lnSpc>
              <a:spcBef>
                <a:spcPct val="0"/>
              </a:spcBef>
            </a:pPr>
            <a:r>
              <a:rPr lang="en-US" sz="3077">
                <a:solidFill>
                  <a:srgbClr val="FFFFFF"/>
                </a:solidFill>
                <a:latin typeface="Faustina"/>
                <a:ea typeface="Faustina"/>
                <a:cs typeface="Faustina"/>
                <a:sym typeface="Faustina"/>
              </a:rPr>
              <a:t>https://sungomedia.vn/</a:t>
            </a:r>
          </a:p>
        </p:txBody>
      </p:sp>
      <p:grpSp>
        <p:nvGrpSpPr>
          <p:cNvPr name="Group 17" id="17"/>
          <p:cNvGrpSpPr/>
          <p:nvPr/>
        </p:nvGrpSpPr>
        <p:grpSpPr>
          <a:xfrm rot="0">
            <a:off x="12733012" y="4310337"/>
            <a:ext cx="4526288" cy="2380702"/>
            <a:chOff x="0" y="0"/>
            <a:chExt cx="1192109" cy="627016"/>
          </a:xfrm>
        </p:grpSpPr>
        <p:sp>
          <p:nvSpPr>
            <p:cNvPr name="Freeform 18" id="18"/>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19" id="19"/>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grpSp>
        <p:nvGrpSpPr>
          <p:cNvPr name="Group 20" id="20"/>
          <p:cNvGrpSpPr/>
          <p:nvPr/>
        </p:nvGrpSpPr>
        <p:grpSpPr>
          <a:xfrm rot="0">
            <a:off x="12733012" y="7303791"/>
            <a:ext cx="4526288" cy="2380702"/>
            <a:chOff x="0" y="0"/>
            <a:chExt cx="1192109" cy="627016"/>
          </a:xfrm>
        </p:grpSpPr>
        <p:sp>
          <p:nvSpPr>
            <p:cNvPr name="Freeform 21" id="21"/>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22" id="22"/>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sp>
        <p:nvSpPr>
          <p:cNvPr name="AutoShape 23" id="23"/>
          <p:cNvSpPr/>
          <p:nvPr/>
        </p:nvSpPr>
        <p:spPr>
          <a:xfrm>
            <a:off x="5554988" y="2507233"/>
            <a:ext cx="1766491" cy="2636267"/>
          </a:xfrm>
          <a:prstGeom prst="line">
            <a:avLst/>
          </a:prstGeom>
          <a:ln cap="flat" w="38100">
            <a:solidFill>
              <a:srgbClr val="FF0000"/>
            </a:solidFill>
            <a:prstDash val="solid"/>
            <a:headEnd type="none" len="sm" w="sm"/>
            <a:tailEnd type="none" len="sm" w="sm"/>
          </a:ln>
        </p:spPr>
      </p:sp>
      <p:sp>
        <p:nvSpPr>
          <p:cNvPr name="AutoShape 24" id="24"/>
          <p:cNvSpPr/>
          <p:nvPr/>
        </p:nvSpPr>
        <p:spPr>
          <a:xfrm flipV="true">
            <a:off x="5554988" y="5143500"/>
            <a:ext cx="1766491" cy="357188"/>
          </a:xfrm>
          <a:prstGeom prst="line">
            <a:avLst/>
          </a:prstGeom>
          <a:ln cap="flat" w="38100">
            <a:solidFill>
              <a:srgbClr val="FF0000"/>
            </a:solidFill>
            <a:prstDash val="solid"/>
            <a:headEnd type="none" len="sm" w="sm"/>
            <a:tailEnd type="none" len="sm" w="sm"/>
          </a:ln>
        </p:spPr>
      </p:sp>
      <p:sp>
        <p:nvSpPr>
          <p:cNvPr name="AutoShape 25" id="25"/>
          <p:cNvSpPr/>
          <p:nvPr/>
        </p:nvSpPr>
        <p:spPr>
          <a:xfrm flipV="true">
            <a:off x="5554988" y="5143500"/>
            <a:ext cx="1766491" cy="3350642"/>
          </a:xfrm>
          <a:prstGeom prst="line">
            <a:avLst/>
          </a:prstGeom>
          <a:ln cap="flat" w="38100">
            <a:solidFill>
              <a:srgbClr val="FF0000"/>
            </a:solidFill>
            <a:prstDash val="solid"/>
            <a:headEnd type="none" len="sm" w="sm"/>
            <a:tailEnd type="none" len="sm" w="sm"/>
          </a:ln>
        </p:spPr>
      </p:sp>
      <p:sp>
        <p:nvSpPr>
          <p:cNvPr name="AutoShape 26" id="26"/>
          <p:cNvSpPr/>
          <p:nvPr/>
        </p:nvSpPr>
        <p:spPr>
          <a:xfrm flipH="true">
            <a:off x="10963771" y="2605772"/>
            <a:ext cx="1701717" cy="2636267"/>
          </a:xfrm>
          <a:prstGeom prst="line">
            <a:avLst/>
          </a:prstGeom>
          <a:ln cap="flat" w="38100">
            <a:solidFill>
              <a:srgbClr val="FF0000"/>
            </a:solidFill>
            <a:prstDash val="solid"/>
            <a:headEnd type="none" len="sm" w="sm"/>
            <a:tailEnd type="none" len="sm" w="sm"/>
          </a:ln>
        </p:spPr>
      </p:sp>
      <p:sp>
        <p:nvSpPr>
          <p:cNvPr name="AutoShape 27" id="27"/>
          <p:cNvSpPr/>
          <p:nvPr/>
        </p:nvSpPr>
        <p:spPr>
          <a:xfrm flipH="true" flipV="true">
            <a:off x="10979776" y="5231707"/>
            <a:ext cx="1672325" cy="244110"/>
          </a:xfrm>
          <a:prstGeom prst="line">
            <a:avLst/>
          </a:prstGeom>
          <a:ln cap="flat" w="38100">
            <a:solidFill>
              <a:srgbClr val="FF0000"/>
            </a:solidFill>
            <a:prstDash val="solid"/>
            <a:headEnd type="none" len="sm" w="sm"/>
            <a:tailEnd type="none" len="sm" w="sm"/>
          </a:ln>
        </p:spPr>
      </p:sp>
      <p:sp>
        <p:nvSpPr>
          <p:cNvPr name="AutoShape 28" id="28"/>
          <p:cNvSpPr/>
          <p:nvPr/>
        </p:nvSpPr>
        <p:spPr>
          <a:xfrm flipH="true" flipV="true">
            <a:off x="10966523" y="5260889"/>
            <a:ext cx="1819283" cy="3330227"/>
          </a:xfrm>
          <a:prstGeom prst="line">
            <a:avLst/>
          </a:prstGeom>
          <a:ln cap="flat" w="38100">
            <a:solidFill>
              <a:srgbClr val="FF0000"/>
            </a:solidFill>
            <a:prstDash val="solid"/>
            <a:headEnd type="none" len="sm" w="sm"/>
            <a:tailEnd type="none" len="sm" w="sm"/>
          </a:ln>
        </p:spPr>
      </p:sp>
      <p:sp>
        <p:nvSpPr>
          <p:cNvPr name="TextBox 29" id="29"/>
          <p:cNvSpPr txBox="true"/>
          <p:nvPr/>
        </p:nvSpPr>
        <p:spPr>
          <a:xfrm rot="0">
            <a:off x="1395844" y="1612974"/>
            <a:ext cx="3792000" cy="1771650"/>
          </a:xfrm>
          <a:prstGeom prst="rect">
            <a:avLst/>
          </a:prstGeom>
        </p:spPr>
        <p:txBody>
          <a:bodyPr anchor="t" rtlCol="false" tIns="0" lIns="0" bIns="0" rIns="0">
            <a:spAutoFit/>
          </a:bodyPr>
          <a:lstStyle/>
          <a:p>
            <a:pPr algn="ctr">
              <a:lnSpc>
                <a:spcPts val="4680"/>
              </a:lnSpc>
            </a:pPr>
            <a:r>
              <a:rPr lang="en-US" sz="3900" b="true">
                <a:solidFill>
                  <a:srgbClr val="FF0000"/>
                </a:solidFill>
                <a:latin typeface="Faustina Bold"/>
                <a:ea typeface="Faustina Bold"/>
                <a:cs typeface="Faustina Bold"/>
                <a:sym typeface="Faustina Bold"/>
              </a:rPr>
              <a:t>QUAY PHIM, CHỤP HÌNH</a:t>
            </a:r>
          </a:p>
          <a:p>
            <a:pPr algn="ctr">
              <a:lnSpc>
                <a:spcPts val="4680"/>
              </a:lnSpc>
              <a:spcBef>
                <a:spcPct val="0"/>
              </a:spcBef>
            </a:pPr>
            <a:r>
              <a:rPr lang="en-US" b="true" sz="3900">
                <a:solidFill>
                  <a:srgbClr val="FF0000"/>
                </a:solidFill>
                <a:latin typeface="Faustina Bold"/>
                <a:ea typeface="Faustina Bold"/>
                <a:cs typeface="Faustina Bold"/>
                <a:sym typeface="Faustina Bold"/>
              </a:rPr>
              <a:t>SỰ KIỆN</a:t>
            </a:r>
          </a:p>
        </p:txBody>
      </p:sp>
      <p:sp>
        <p:nvSpPr>
          <p:cNvPr name="TextBox 30" id="30"/>
          <p:cNvSpPr txBox="true"/>
          <p:nvPr/>
        </p:nvSpPr>
        <p:spPr>
          <a:xfrm rot="0">
            <a:off x="1395844" y="4614863"/>
            <a:ext cx="3792000" cy="1771650"/>
          </a:xfrm>
          <a:prstGeom prst="rect">
            <a:avLst/>
          </a:prstGeom>
        </p:spPr>
        <p:txBody>
          <a:bodyPr anchor="t" rtlCol="false" tIns="0" lIns="0" bIns="0" rIns="0">
            <a:spAutoFit/>
          </a:bodyPr>
          <a:lstStyle/>
          <a:p>
            <a:pPr algn="ctr">
              <a:lnSpc>
                <a:spcPts val="4680"/>
              </a:lnSpc>
            </a:pPr>
            <a:r>
              <a:rPr lang="en-US" sz="3900" b="true">
                <a:solidFill>
                  <a:srgbClr val="FF0000"/>
                </a:solidFill>
                <a:latin typeface="Faustina Bold"/>
                <a:ea typeface="Faustina Bold"/>
                <a:cs typeface="Faustina Bold"/>
                <a:sym typeface="Faustina Bold"/>
              </a:rPr>
              <a:t>QUAY PHÁT TRỰC TIẾP</a:t>
            </a:r>
          </a:p>
          <a:p>
            <a:pPr algn="ctr">
              <a:lnSpc>
                <a:spcPts val="4680"/>
              </a:lnSpc>
              <a:spcBef>
                <a:spcPct val="0"/>
              </a:spcBef>
            </a:pPr>
            <a:r>
              <a:rPr lang="en-US" b="true" sz="3900">
                <a:solidFill>
                  <a:srgbClr val="FF0000"/>
                </a:solidFill>
                <a:latin typeface="Faustina Bold"/>
                <a:ea typeface="Faustina Bold"/>
                <a:cs typeface="Faustina Bold"/>
                <a:sym typeface="Faustina Bold"/>
              </a:rPr>
              <a:t>LIVESTREAM</a:t>
            </a:r>
          </a:p>
        </p:txBody>
      </p:sp>
      <p:sp>
        <p:nvSpPr>
          <p:cNvPr name="TextBox 31" id="31"/>
          <p:cNvSpPr txBox="true"/>
          <p:nvPr/>
        </p:nvSpPr>
        <p:spPr>
          <a:xfrm rot="0">
            <a:off x="1395844" y="7636892"/>
            <a:ext cx="3792000" cy="1771650"/>
          </a:xfrm>
          <a:prstGeom prst="rect">
            <a:avLst/>
          </a:prstGeom>
        </p:spPr>
        <p:txBody>
          <a:bodyPr anchor="t" rtlCol="false" tIns="0" lIns="0" bIns="0" rIns="0">
            <a:spAutoFit/>
          </a:bodyPr>
          <a:lstStyle/>
          <a:p>
            <a:pPr algn="ctr">
              <a:lnSpc>
                <a:spcPts val="4680"/>
              </a:lnSpc>
            </a:pPr>
            <a:r>
              <a:rPr lang="en-US" sz="3900" b="true">
                <a:solidFill>
                  <a:srgbClr val="FF0000"/>
                </a:solidFill>
                <a:latin typeface="Faustina Bold"/>
                <a:ea typeface="Faustina Bold"/>
                <a:cs typeface="Faustina Bold"/>
                <a:sym typeface="Faustina Bold"/>
              </a:rPr>
              <a:t>CUNG CẤP</a:t>
            </a:r>
          </a:p>
          <a:p>
            <a:pPr algn="ctr">
              <a:lnSpc>
                <a:spcPts val="4680"/>
              </a:lnSpc>
            </a:pPr>
            <a:r>
              <a:rPr lang="en-US" sz="3900" b="true">
                <a:solidFill>
                  <a:srgbClr val="FF0000"/>
                </a:solidFill>
                <a:latin typeface="Faustina Bold"/>
                <a:ea typeface="Faustina Bold"/>
                <a:cs typeface="Faustina Bold"/>
                <a:sym typeface="Faustina Bold"/>
              </a:rPr>
              <a:t>THIẾT BỊ</a:t>
            </a:r>
          </a:p>
          <a:p>
            <a:pPr algn="ctr">
              <a:lnSpc>
                <a:spcPts val="4680"/>
              </a:lnSpc>
              <a:spcBef>
                <a:spcPct val="0"/>
              </a:spcBef>
            </a:pPr>
            <a:r>
              <a:rPr lang="en-US" b="true" sz="3900">
                <a:solidFill>
                  <a:srgbClr val="FF0000"/>
                </a:solidFill>
                <a:latin typeface="Faustina Bold"/>
                <a:ea typeface="Faustina Bold"/>
                <a:cs typeface="Faustina Bold"/>
                <a:sym typeface="Faustina Bold"/>
              </a:rPr>
              <a:t>TRUYỀN HÌNH</a:t>
            </a:r>
          </a:p>
        </p:txBody>
      </p:sp>
      <p:sp>
        <p:nvSpPr>
          <p:cNvPr name="TextBox 32" id="32"/>
          <p:cNvSpPr txBox="true"/>
          <p:nvPr/>
        </p:nvSpPr>
        <p:spPr>
          <a:xfrm rot="0">
            <a:off x="12936011" y="1603449"/>
            <a:ext cx="4157868" cy="1695450"/>
          </a:xfrm>
          <a:prstGeom prst="rect">
            <a:avLst/>
          </a:prstGeom>
        </p:spPr>
        <p:txBody>
          <a:bodyPr anchor="t" rtlCol="false" tIns="0" lIns="0" bIns="0" rIns="0">
            <a:spAutoFit/>
          </a:bodyPr>
          <a:lstStyle/>
          <a:p>
            <a:pPr algn="ctr">
              <a:lnSpc>
                <a:spcPts val="4439"/>
              </a:lnSpc>
            </a:pPr>
            <a:r>
              <a:rPr lang="en-US" sz="3699" b="true">
                <a:solidFill>
                  <a:srgbClr val="FF0000"/>
                </a:solidFill>
                <a:latin typeface="Faustina Bold"/>
                <a:ea typeface="Faustina Bold"/>
                <a:cs typeface="Faustina Bold"/>
                <a:sym typeface="Faustina Bold"/>
              </a:rPr>
              <a:t>PHIM </a:t>
            </a:r>
          </a:p>
          <a:p>
            <a:pPr algn="ctr">
              <a:lnSpc>
                <a:spcPts val="4439"/>
              </a:lnSpc>
            </a:pPr>
            <a:r>
              <a:rPr lang="en-US" sz="3699" b="true">
                <a:solidFill>
                  <a:srgbClr val="FF0000"/>
                </a:solidFill>
                <a:latin typeface="Faustina Bold"/>
                <a:ea typeface="Faustina Bold"/>
                <a:cs typeface="Faustina Bold"/>
                <a:sym typeface="Faustina Bold"/>
              </a:rPr>
              <a:t>GIỚI THIỆU</a:t>
            </a:r>
          </a:p>
          <a:p>
            <a:pPr algn="ctr">
              <a:lnSpc>
                <a:spcPts val="4439"/>
              </a:lnSpc>
              <a:spcBef>
                <a:spcPct val="0"/>
              </a:spcBef>
            </a:pPr>
            <a:r>
              <a:rPr lang="en-US" b="true" sz="3699">
                <a:solidFill>
                  <a:srgbClr val="FF0000"/>
                </a:solidFill>
                <a:latin typeface="Faustina Bold"/>
                <a:ea typeface="Faustina Bold"/>
                <a:cs typeface="Faustina Bold"/>
                <a:sym typeface="Faustina Bold"/>
              </a:rPr>
              <a:t>DOANH NGHIỆP</a:t>
            </a:r>
          </a:p>
        </p:txBody>
      </p:sp>
      <p:sp>
        <p:nvSpPr>
          <p:cNvPr name="TextBox 33" id="33"/>
          <p:cNvSpPr txBox="true"/>
          <p:nvPr/>
        </p:nvSpPr>
        <p:spPr>
          <a:xfrm rot="0">
            <a:off x="13118946" y="4614862"/>
            <a:ext cx="3792000" cy="1771650"/>
          </a:xfrm>
          <a:prstGeom prst="rect">
            <a:avLst/>
          </a:prstGeom>
        </p:spPr>
        <p:txBody>
          <a:bodyPr anchor="t" rtlCol="false" tIns="0" lIns="0" bIns="0" rIns="0">
            <a:spAutoFit/>
          </a:bodyPr>
          <a:lstStyle/>
          <a:p>
            <a:pPr algn="ctr">
              <a:lnSpc>
                <a:spcPts val="4680"/>
              </a:lnSpc>
            </a:pPr>
            <a:r>
              <a:rPr lang="en-US" sz="3900" b="true">
                <a:solidFill>
                  <a:srgbClr val="FF0000"/>
                </a:solidFill>
                <a:latin typeface="Faustina Bold"/>
                <a:ea typeface="Faustina Bold"/>
                <a:cs typeface="Faustina Bold"/>
                <a:sym typeface="Faustina Bold"/>
              </a:rPr>
              <a:t>QUAY CHỤP </a:t>
            </a:r>
          </a:p>
          <a:p>
            <a:pPr algn="ctr">
              <a:lnSpc>
                <a:spcPts val="4680"/>
              </a:lnSpc>
            </a:pPr>
            <a:r>
              <a:rPr lang="en-US" sz="3900" b="true">
                <a:solidFill>
                  <a:srgbClr val="FF0000"/>
                </a:solidFill>
                <a:latin typeface="Faustina Bold"/>
                <a:ea typeface="Faustina Bold"/>
                <a:cs typeface="Faustina Bold"/>
                <a:sym typeface="Faustina Bold"/>
              </a:rPr>
              <a:t>NHÀ XƯỞNG</a:t>
            </a:r>
          </a:p>
          <a:p>
            <a:pPr algn="ctr">
              <a:lnSpc>
                <a:spcPts val="4680"/>
              </a:lnSpc>
              <a:spcBef>
                <a:spcPct val="0"/>
              </a:spcBef>
            </a:pPr>
            <a:r>
              <a:rPr lang="en-US" b="true" sz="3900">
                <a:solidFill>
                  <a:srgbClr val="FF0000"/>
                </a:solidFill>
                <a:latin typeface="Faustina Bold"/>
                <a:ea typeface="Faustina Bold"/>
                <a:cs typeface="Faustina Bold"/>
                <a:sym typeface="Faustina Bold"/>
              </a:rPr>
              <a:t>DOANH NGHIỆP</a:t>
            </a:r>
          </a:p>
        </p:txBody>
      </p:sp>
      <p:sp>
        <p:nvSpPr>
          <p:cNvPr name="TextBox 34" id="34"/>
          <p:cNvSpPr txBox="true"/>
          <p:nvPr/>
        </p:nvSpPr>
        <p:spPr>
          <a:xfrm rot="0">
            <a:off x="13118946" y="7605438"/>
            <a:ext cx="3792000" cy="1771650"/>
          </a:xfrm>
          <a:prstGeom prst="rect">
            <a:avLst/>
          </a:prstGeom>
        </p:spPr>
        <p:txBody>
          <a:bodyPr anchor="t" rtlCol="false" tIns="0" lIns="0" bIns="0" rIns="0">
            <a:spAutoFit/>
          </a:bodyPr>
          <a:lstStyle/>
          <a:p>
            <a:pPr algn="ctr">
              <a:lnSpc>
                <a:spcPts val="4680"/>
              </a:lnSpc>
            </a:pPr>
            <a:r>
              <a:rPr lang="en-US" sz="3900" b="true">
                <a:solidFill>
                  <a:srgbClr val="FF0000"/>
                </a:solidFill>
                <a:latin typeface="Faustina Bold"/>
                <a:ea typeface="Faustina Bold"/>
                <a:cs typeface="Faustina Bold"/>
                <a:sym typeface="Faustina Bold"/>
              </a:rPr>
              <a:t>XÂY DỰNG </a:t>
            </a:r>
          </a:p>
          <a:p>
            <a:pPr algn="ctr">
              <a:lnSpc>
                <a:spcPts val="4680"/>
              </a:lnSpc>
            </a:pPr>
            <a:r>
              <a:rPr lang="en-US" sz="3900" b="true">
                <a:solidFill>
                  <a:srgbClr val="FF0000"/>
                </a:solidFill>
                <a:latin typeface="Faustina Bold"/>
                <a:ea typeface="Faustina Bold"/>
                <a:cs typeface="Faustina Bold"/>
                <a:sym typeface="Faustina Bold"/>
              </a:rPr>
              <a:t>HỒ SƠ</a:t>
            </a:r>
          </a:p>
          <a:p>
            <a:pPr algn="ctr">
              <a:lnSpc>
                <a:spcPts val="4680"/>
              </a:lnSpc>
              <a:spcBef>
                <a:spcPct val="0"/>
              </a:spcBef>
            </a:pPr>
            <a:r>
              <a:rPr lang="en-US" b="true" sz="3900">
                <a:solidFill>
                  <a:srgbClr val="FF0000"/>
                </a:solidFill>
                <a:latin typeface="Faustina Bold"/>
                <a:ea typeface="Faustina Bold"/>
                <a:cs typeface="Faustina Bold"/>
                <a:sym typeface="Faustina Bold"/>
              </a:rPr>
              <a:t>NĂNG LỰC</a:t>
            </a:r>
          </a:p>
        </p:txBody>
      </p:sp>
      <p:grpSp>
        <p:nvGrpSpPr>
          <p:cNvPr name="Group 35" id="35"/>
          <p:cNvGrpSpPr/>
          <p:nvPr/>
        </p:nvGrpSpPr>
        <p:grpSpPr>
          <a:xfrm rot="0">
            <a:off x="7321479" y="3697584"/>
            <a:ext cx="3642292" cy="2993454"/>
            <a:chOff x="0" y="0"/>
            <a:chExt cx="959287" cy="788399"/>
          </a:xfrm>
        </p:grpSpPr>
        <p:sp>
          <p:nvSpPr>
            <p:cNvPr name="Freeform 36" id="36"/>
            <p:cNvSpPr/>
            <p:nvPr/>
          </p:nvSpPr>
          <p:spPr>
            <a:xfrm flipH="false" flipV="false" rot="0">
              <a:off x="0" y="0"/>
              <a:ext cx="959287" cy="788399"/>
            </a:xfrm>
            <a:custGeom>
              <a:avLst/>
              <a:gdLst/>
              <a:ahLst/>
              <a:cxnLst/>
              <a:rect r="r" b="b" t="t" l="l"/>
              <a:pathLst>
                <a:path h="788399" w="959287">
                  <a:moveTo>
                    <a:pt x="108404" y="0"/>
                  </a:moveTo>
                  <a:lnTo>
                    <a:pt x="850883" y="0"/>
                  </a:lnTo>
                  <a:cubicBezTo>
                    <a:pt x="879634" y="0"/>
                    <a:pt x="907206" y="11421"/>
                    <a:pt x="927536" y="31751"/>
                  </a:cubicBezTo>
                  <a:cubicBezTo>
                    <a:pt x="947866" y="52080"/>
                    <a:pt x="959287" y="79653"/>
                    <a:pt x="959287" y="108404"/>
                  </a:cubicBezTo>
                  <a:lnTo>
                    <a:pt x="959287" y="679996"/>
                  </a:lnTo>
                  <a:cubicBezTo>
                    <a:pt x="959287" y="708746"/>
                    <a:pt x="947866" y="736319"/>
                    <a:pt x="927536" y="756649"/>
                  </a:cubicBezTo>
                  <a:cubicBezTo>
                    <a:pt x="907206" y="776978"/>
                    <a:pt x="879634" y="788399"/>
                    <a:pt x="850883" y="788399"/>
                  </a:cubicBezTo>
                  <a:lnTo>
                    <a:pt x="108404" y="788399"/>
                  </a:lnTo>
                  <a:cubicBezTo>
                    <a:pt x="79653" y="788399"/>
                    <a:pt x="52080" y="776978"/>
                    <a:pt x="31751" y="756649"/>
                  </a:cubicBezTo>
                  <a:cubicBezTo>
                    <a:pt x="11421" y="736319"/>
                    <a:pt x="0" y="708746"/>
                    <a:pt x="0" y="679996"/>
                  </a:cubicBezTo>
                  <a:lnTo>
                    <a:pt x="0" y="108404"/>
                  </a:lnTo>
                  <a:cubicBezTo>
                    <a:pt x="0" y="79653"/>
                    <a:pt x="11421" y="52080"/>
                    <a:pt x="31751" y="31751"/>
                  </a:cubicBezTo>
                  <a:cubicBezTo>
                    <a:pt x="52080" y="11421"/>
                    <a:pt x="79653" y="0"/>
                    <a:pt x="108404" y="0"/>
                  </a:cubicBezTo>
                  <a:close/>
                </a:path>
              </a:pathLst>
            </a:custGeom>
            <a:ln w="95250" cap="rnd">
              <a:solidFill>
                <a:srgbClr val="FF0000"/>
              </a:solidFill>
              <a:prstDash val="solid"/>
              <a:round/>
            </a:ln>
          </p:spPr>
        </p:sp>
        <p:sp>
          <p:nvSpPr>
            <p:cNvPr name="TextBox 37" id="37"/>
            <p:cNvSpPr txBox="true"/>
            <p:nvPr/>
          </p:nvSpPr>
          <p:spPr>
            <a:xfrm>
              <a:off x="0" y="-38100"/>
              <a:ext cx="959287" cy="826499"/>
            </a:xfrm>
            <a:prstGeom prst="rect">
              <a:avLst/>
            </a:prstGeom>
          </p:spPr>
          <p:txBody>
            <a:bodyPr anchor="ctr" rtlCol="false" tIns="50800" lIns="50800" bIns="50800" rIns="50800"/>
            <a:lstStyle/>
            <a:p>
              <a:pPr algn="ctr">
                <a:lnSpc>
                  <a:spcPts val="2659"/>
                </a:lnSpc>
              </a:pPr>
            </a:p>
          </p:txBody>
        </p:sp>
      </p:grpSp>
    </p:spTree>
  </p:cSld>
  <p:clrMapOvr>
    <a:masterClrMapping/>
  </p:clrMapOvr>
</p:sld>
</file>

<file path=ppt/slides/slide13.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1028700" y="1316883"/>
            <a:ext cx="4526288" cy="2380702"/>
            <a:chOff x="0" y="0"/>
            <a:chExt cx="1192109" cy="627016"/>
          </a:xfrm>
        </p:grpSpPr>
        <p:sp>
          <p:nvSpPr>
            <p:cNvPr name="Freeform 3" id="3"/>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4" id="4"/>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sp>
        <p:nvSpPr>
          <p:cNvPr name="TextBox 5" id="5"/>
          <p:cNvSpPr txBox="true"/>
          <p:nvPr/>
        </p:nvSpPr>
        <p:spPr>
          <a:xfrm rot="0">
            <a:off x="608465" y="9276659"/>
            <a:ext cx="3842266" cy="521905"/>
          </a:xfrm>
          <a:prstGeom prst="rect">
            <a:avLst/>
          </a:prstGeom>
        </p:spPr>
        <p:txBody>
          <a:bodyPr anchor="t" rtlCol="false" tIns="0" lIns="0" bIns="0" rIns="0">
            <a:spAutoFit/>
          </a:bodyPr>
          <a:lstStyle/>
          <a:p>
            <a:pPr algn="ctr">
              <a:lnSpc>
                <a:spcPts val="4308"/>
              </a:lnSpc>
              <a:spcBef>
                <a:spcPct val="0"/>
              </a:spcBef>
            </a:pPr>
            <a:r>
              <a:rPr lang="en-US" sz="3077">
                <a:solidFill>
                  <a:srgbClr val="FFFFFF"/>
                </a:solidFill>
                <a:latin typeface="Faustina"/>
                <a:ea typeface="Faustina"/>
                <a:cs typeface="Faustina"/>
                <a:sym typeface="Faustina"/>
              </a:rPr>
              <a:t>https://sungomedia.vn/</a:t>
            </a:r>
          </a:p>
        </p:txBody>
      </p:sp>
      <p:sp>
        <p:nvSpPr>
          <p:cNvPr name="TextBox 6" id="6"/>
          <p:cNvSpPr txBox="true"/>
          <p:nvPr/>
        </p:nvSpPr>
        <p:spPr>
          <a:xfrm rot="0">
            <a:off x="7248000" y="4795838"/>
            <a:ext cx="3792000" cy="704850"/>
          </a:xfrm>
          <a:prstGeom prst="rect">
            <a:avLst/>
          </a:prstGeom>
        </p:spPr>
        <p:txBody>
          <a:bodyPr anchor="t" rtlCol="false" tIns="0" lIns="0" bIns="0" rIns="0">
            <a:spAutoFit/>
          </a:bodyPr>
          <a:lstStyle/>
          <a:p>
            <a:pPr algn="ctr">
              <a:lnSpc>
                <a:spcPts val="5640"/>
              </a:lnSpc>
              <a:spcBef>
                <a:spcPct val="0"/>
              </a:spcBef>
            </a:pPr>
            <a:r>
              <a:rPr lang="en-US" b="true" sz="4700">
                <a:solidFill>
                  <a:srgbClr val="FF0000"/>
                </a:solidFill>
                <a:latin typeface="Faustina Bold"/>
                <a:ea typeface="Faustina Bold"/>
                <a:cs typeface="Faustina Bold"/>
                <a:sym typeface="Faustina Bold"/>
              </a:rPr>
              <a:t>DU LỊCH</a:t>
            </a:r>
          </a:p>
        </p:txBody>
      </p:sp>
      <p:grpSp>
        <p:nvGrpSpPr>
          <p:cNvPr name="Group 7" id="7"/>
          <p:cNvGrpSpPr/>
          <p:nvPr/>
        </p:nvGrpSpPr>
        <p:grpSpPr>
          <a:xfrm rot="0">
            <a:off x="1028700" y="4310337"/>
            <a:ext cx="4526288" cy="2380702"/>
            <a:chOff x="0" y="0"/>
            <a:chExt cx="1192109" cy="627016"/>
          </a:xfrm>
        </p:grpSpPr>
        <p:sp>
          <p:nvSpPr>
            <p:cNvPr name="Freeform 8" id="8"/>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9" id="9"/>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0">
            <a:off x="1028700" y="7303791"/>
            <a:ext cx="4526288" cy="2380702"/>
            <a:chOff x="0" y="0"/>
            <a:chExt cx="1192109" cy="627016"/>
          </a:xfrm>
        </p:grpSpPr>
        <p:sp>
          <p:nvSpPr>
            <p:cNvPr name="Freeform 11" id="11"/>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12" id="12"/>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grpSp>
        <p:nvGrpSpPr>
          <p:cNvPr name="Group 13" id="13"/>
          <p:cNvGrpSpPr/>
          <p:nvPr/>
        </p:nvGrpSpPr>
        <p:grpSpPr>
          <a:xfrm rot="0">
            <a:off x="12733012" y="1316883"/>
            <a:ext cx="4526288" cy="2380702"/>
            <a:chOff x="0" y="0"/>
            <a:chExt cx="1192109" cy="627016"/>
          </a:xfrm>
        </p:grpSpPr>
        <p:sp>
          <p:nvSpPr>
            <p:cNvPr name="Freeform 14" id="14"/>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15" id="15"/>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sp>
        <p:nvSpPr>
          <p:cNvPr name="TextBox 16" id="16"/>
          <p:cNvSpPr txBox="true"/>
          <p:nvPr/>
        </p:nvSpPr>
        <p:spPr>
          <a:xfrm rot="0">
            <a:off x="12312777" y="9276659"/>
            <a:ext cx="3842266" cy="521905"/>
          </a:xfrm>
          <a:prstGeom prst="rect">
            <a:avLst/>
          </a:prstGeom>
        </p:spPr>
        <p:txBody>
          <a:bodyPr anchor="t" rtlCol="false" tIns="0" lIns="0" bIns="0" rIns="0">
            <a:spAutoFit/>
          </a:bodyPr>
          <a:lstStyle/>
          <a:p>
            <a:pPr algn="ctr">
              <a:lnSpc>
                <a:spcPts val="4308"/>
              </a:lnSpc>
              <a:spcBef>
                <a:spcPct val="0"/>
              </a:spcBef>
            </a:pPr>
            <a:r>
              <a:rPr lang="en-US" sz="3077">
                <a:solidFill>
                  <a:srgbClr val="FFFFFF"/>
                </a:solidFill>
                <a:latin typeface="Faustina"/>
                <a:ea typeface="Faustina"/>
                <a:cs typeface="Faustina"/>
                <a:sym typeface="Faustina"/>
              </a:rPr>
              <a:t>https://sungomedia.vn/</a:t>
            </a:r>
          </a:p>
        </p:txBody>
      </p:sp>
      <p:grpSp>
        <p:nvGrpSpPr>
          <p:cNvPr name="Group 17" id="17"/>
          <p:cNvGrpSpPr/>
          <p:nvPr/>
        </p:nvGrpSpPr>
        <p:grpSpPr>
          <a:xfrm rot="0">
            <a:off x="12733012" y="4310337"/>
            <a:ext cx="4526288" cy="2380702"/>
            <a:chOff x="0" y="0"/>
            <a:chExt cx="1192109" cy="627016"/>
          </a:xfrm>
        </p:grpSpPr>
        <p:sp>
          <p:nvSpPr>
            <p:cNvPr name="Freeform 18" id="18"/>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19" id="19"/>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grpSp>
        <p:nvGrpSpPr>
          <p:cNvPr name="Group 20" id="20"/>
          <p:cNvGrpSpPr/>
          <p:nvPr/>
        </p:nvGrpSpPr>
        <p:grpSpPr>
          <a:xfrm rot="0">
            <a:off x="12733012" y="7303791"/>
            <a:ext cx="4526288" cy="2380702"/>
            <a:chOff x="0" y="0"/>
            <a:chExt cx="1192109" cy="627016"/>
          </a:xfrm>
        </p:grpSpPr>
        <p:sp>
          <p:nvSpPr>
            <p:cNvPr name="Freeform 21" id="21"/>
            <p:cNvSpPr/>
            <p:nvPr/>
          </p:nvSpPr>
          <p:spPr>
            <a:xfrm flipH="false" flipV="false" rot="0">
              <a:off x="0" y="0"/>
              <a:ext cx="1192109" cy="627016"/>
            </a:xfrm>
            <a:custGeom>
              <a:avLst/>
              <a:gdLst/>
              <a:ahLst/>
              <a:cxnLst/>
              <a:rect r="r" b="b" t="t" l="l"/>
              <a:pathLst>
                <a:path h="627016" w="1192109">
                  <a:moveTo>
                    <a:pt x="87232" y="0"/>
                  </a:moveTo>
                  <a:lnTo>
                    <a:pt x="1104877" y="0"/>
                  </a:lnTo>
                  <a:cubicBezTo>
                    <a:pt x="1128012" y="0"/>
                    <a:pt x="1150200" y="9191"/>
                    <a:pt x="1166559" y="25550"/>
                  </a:cubicBezTo>
                  <a:cubicBezTo>
                    <a:pt x="1182918" y="41909"/>
                    <a:pt x="1192109" y="64097"/>
                    <a:pt x="1192109" y="87232"/>
                  </a:cubicBezTo>
                  <a:lnTo>
                    <a:pt x="1192109" y="539784"/>
                  </a:lnTo>
                  <a:cubicBezTo>
                    <a:pt x="1192109" y="562919"/>
                    <a:pt x="1182918" y="585107"/>
                    <a:pt x="1166559" y="601466"/>
                  </a:cubicBezTo>
                  <a:cubicBezTo>
                    <a:pt x="1150200" y="617826"/>
                    <a:pt x="1128012" y="627016"/>
                    <a:pt x="1104877" y="627016"/>
                  </a:cubicBezTo>
                  <a:lnTo>
                    <a:pt x="87232" y="627016"/>
                  </a:lnTo>
                  <a:cubicBezTo>
                    <a:pt x="64097" y="627016"/>
                    <a:pt x="41909" y="617826"/>
                    <a:pt x="25550" y="601466"/>
                  </a:cubicBezTo>
                  <a:cubicBezTo>
                    <a:pt x="9191" y="585107"/>
                    <a:pt x="0" y="562919"/>
                    <a:pt x="0" y="539784"/>
                  </a:cubicBezTo>
                  <a:lnTo>
                    <a:pt x="0" y="87232"/>
                  </a:lnTo>
                  <a:cubicBezTo>
                    <a:pt x="0" y="64097"/>
                    <a:pt x="9191" y="41909"/>
                    <a:pt x="25550" y="25550"/>
                  </a:cubicBezTo>
                  <a:cubicBezTo>
                    <a:pt x="41909" y="9191"/>
                    <a:pt x="64097" y="0"/>
                    <a:pt x="87232" y="0"/>
                  </a:cubicBezTo>
                  <a:close/>
                </a:path>
              </a:pathLst>
            </a:custGeom>
            <a:ln w="95250" cap="rnd">
              <a:solidFill>
                <a:srgbClr val="FF0000"/>
              </a:solidFill>
              <a:prstDash val="solid"/>
              <a:round/>
            </a:ln>
          </p:spPr>
        </p:sp>
        <p:sp>
          <p:nvSpPr>
            <p:cNvPr name="TextBox 22" id="22"/>
            <p:cNvSpPr txBox="true"/>
            <p:nvPr/>
          </p:nvSpPr>
          <p:spPr>
            <a:xfrm>
              <a:off x="0" y="-38100"/>
              <a:ext cx="1192109" cy="665116"/>
            </a:xfrm>
            <a:prstGeom prst="rect">
              <a:avLst/>
            </a:prstGeom>
          </p:spPr>
          <p:txBody>
            <a:bodyPr anchor="ctr" rtlCol="false" tIns="50800" lIns="50800" bIns="50800" rIns="50800"/>
            <a:lstStyle/>
            <a:p>
              <a:pPr algn="ctr">
                <a:lnSpc>
                  <a:spcPts val="2659"/>
                </a:lnSpc>
              </a:pPr>
            </a:p>
          </p:txBody>
        </p:sp>
      </p:grpSp>
      <p:sp>
        <p:nvSpPr>
          <p:cNvPr name="AutoShape 23" id="23"/>
          <p:cNvSpPr/>
          <p:nvPr/>
        </p:nvSpPr>
        <p:spPr>
          <a:xfrm>
            <a:off x="5554988" y="2507233"/>
            <a:ext cx="1766491" cy="2636267"/>
          </a:xfrm>
          <a:prstGeom prst="line">
            <a:avLst/>
          </a:prstGeom>
          <a:ln cap="flat" w="38100">
            <a:solidFill>
              <a:srgbClr val="FF0000"/>
            </a:solidFill>
            <a:prstDash val="solid"/>
            <a:headEnd type="none" len="sm" w="sm"/>
            <a:tailEnd type="none" len="sm" w="sm"/>
          </a:ln>
        </p:spPr>
      </p:sp>
      <p:sp>
        <p:nvSpPr>
          <p:cNvPr name="AutoShape 24" id="24"/>
          <p:cNvSpPr/>
          <p:nvPr/>
        </p:nvSpPr>
        <p:spPr>
          <a:xfrm flipV="true">
            <a:off x="5554988" y="5143500"/>
            <a:ext cx="1766491" cy="357188"/>
          </a:xfrm>
          <a:prstGeom prst="line">
            <a:avLst/>
          </a:prstGeom>
          <a:ln cap="flat" w="38100">
            <a:solidFill>
              <a:srgbClr val="FF0000"/>
            </a:solidFill>
            <a:prstDash val="solid"/>
            <a:headEnd type="none" len="sm" w="sm"/>
            <a:tailEnd type="none" len="sm" w="sm"/>
          </a:ln>
        </p:spPr>
      </p:sp>
      <p:sp>
        <p:nvSpPr>
          <p:cNvPr name="AutoShape 25" id="25"/>
          <p:cNvSpPr/>
          <p:nvPr/>
        </p:nvSpPr>
        <p:spPr>
          <a:xfrm flipV="true">
            <a:off x="5554988" y="5143500"/>
            <a:ext cx="1766491" cy="3350642"/>
          </a:xfrm>
          <a:prstGeom prst="line">
            <a:avLst/>
          </a:prstGeom>
          <a:ln cap="flat" w="38100">
            <a:solidFill>
              <a:srgbClr val="FF0000"/>
            </a:solidFill>
            <a:prstDash val="solid"/>
            <a:headEnd type="none" len="sm" w="sm"/>
            <a:tailEnd type="none" len="sm" w="sm"/>
          </a:ln>
        </p:spPr>
      </p:sp>
      <p:sp>
        <p:nvSpPr>
          <p:cNvPr name="AutoShape 26" id="26"/>
          <p:cNvSpPr/>
          <p:nvPr/>
        </p:nvSpPr>
        <p:spPr>
          <a:xfrm flipH="true">
            <a:off x="10963771" y="2605772"/>
            <a:ext cx="1701717" cy="2636267"/>
          </a:xfrm>
          <a:prstGeom prst="line">
            <a:avLst/>
          </a:prstGeom>
          <a:ln cap="flat" w="38100">
            <a:solidFill>
              <a:srgbClr val="FF0000"/>
            </a:solidFill>
            <a:prstDash val="solid"/>
            <a:headEnd type="none" len="sm" w="sm"/>
            <a:tailEnd type="none" len="sm" w="sm"/>
          </a:ln>
        </p:spPr>
      </p:sp>
      <p:sp>
        <p:nvSpPr>
          <p:cNvPr name="AutoShape 27" id="27"/>
          <p:cNvSpPr/>
          <p:nvPr/>
        </p:nvSpPr>
        <p:spPr>
          <a:xfrm flipH="true" flipV="true">
            <a:off x="10979776" y="5231707"/>
            <a:ext cx="1672325" cy="244110"/>
          </a:xfrm>
          <a:prstGeom prst="line">
            <a:avLst/>
          </a:prstGeom>
          <a:ln cap="flat" w="38100">
            <a:solidFill>
              <a:srgbClr val="FF0000"/>
            </a:solidFill>
            <a:prstDash val="solid"/>
            <a:headEnd type="none" len="sm" w="sm"/>
            <a:tailEnd type="none" len="sm" w="sm"/>
          </a:ln>
        </p:spPr>
      </p:sp>
      <p:sp>
        <p:nvSpPr>
          <p:cNvPr name="AutoShape 28" id="28"/>
          <p:cNvSpPr/>
          <p:nvPr/>
        </p:nvSpPr>
        <p:spPr>
          <a:xfrm flipH="true" flipV="true">
            <a:off x="10966523" y="5260889"/>
            <a:ext cx="1819283" cy="3330227"/>
          </a:xfrm>
          <a:prstGeom prst="line">
            <a:avLst/>
          </a:prstGeom>
          <a:ln cap="flat" w="38100">
            <a:solidFill>
              <a:srgbClr val="FF0000"/>
            </a:solidFill>
            <a:prstDash val="solid"/>
            <a:headEnd type="none" len="sm" w="sm"/>
            <a:tailEnd type="none" len="sm" w="sm"/>
          </a:ln>
        </p:spPr>
      </p:sp>
      <p:sp>
        <p:nvSpPr>
          <p:cNvPr name="TextBox 29" id="29"/>
          <p:cNvSpPr txBox="true"/>
          <p:nvPr/>
        </p:nvSpPr>
        <p:spPr>
          <a:xfrm rot="0">
            <a:off x="1395844" y="1612974"/>
            <a:ext cx="3792000" cy="1771650"/>
          </a:xfrm>
          <a:prstGeom prst="rect">
            <a:avLst/>
          </a:prstGeom>
        </p:spPr>
        <p:txBody>
          <a:bodyPr anchor="t" rtlCol="false" tIns="0" lIns="0" bIns="0" rIns="0">
            <a:spAutoFit/>
          </a:bodyPr>
          <a:lstStyle/>
          <a:p>
            <a:pPr algn="ctr">
              <a:lnSpc>
                <a:spcPts val="4680"/>
              </a:lnSpc>
            </a:pPr>
            <a:r>
              <a:rPr lang="en-US" sz="3900" b="true">
                <a:solidFill>
                  <a:srgbClr val="FF0000"/>
                </a:solidFill>
                <a:latin typeface="Faustina Bold"/>
                <a:ea typeface="Faustina Bold"/>
                <a:cs typeface="Faustina Bold"/>
                <a:sym typeface="Faustina Bold"/>
              </a:rPr>
              <a:t>DU LỊCH </a:t>
            </a:r>
          </a:p>
          <a:p>
            <a:pPr algn="ctr">
              <a:lnSpc>
                <a:spcPts val="4680"/>
              </a:lnSpc>
            </a:pPr>
            <a:r>
              <a:rPr lang="en-US" sz="3900" b="true">
                <a:solidFill>
                  <a:srgbClr val="FF0000"/>
                </a:solidFill>
                <a:latin typeface="Faustina Bold"/>
                <a:ea typeface="Faustina Bold"/>
                <a:cs typeface="Faustina Bold"/>
                <a:sym typeface="Faustina Bold"/>
              </a:rPr>
              <a:t>KẾT HỢP</a:t>
            </a:r>
          </a:p>
          <a:p>
            <a:pPr algn="ctr">
              <a:lnSpc>
                <a:spcPts val="4680"/>
              </a:lnSpc>
              <a:spcBef>
                <a:spcPct val="0"/>
              </a:spcBef>
            </a:pPr>
            <a:r>
              <a:rPr lang="en-US" b="true" sz="3900">
                <a:solidFill>
                  <a:srgbClr val="FF0000"/>
                </a:solidFill>
                <a:latin typeface="Faustina Bold"/>
                <a:ea typeface="Faustina Bold"/>
                <a:cs typeface="Faustina Bold"/>
                <a:sym typeface="Faustina Bold"/>
              </a:rPr>
              <a:t>HỘI NGHỊ</a:t>
            </a:r>
          </a:p>
        </p:txBody>
      </p:sp>
      <p:sp>
        <p:nvSpPr>
          <p:cNvPr name="TextBox 30" id="30"/>
          <p:cNvSpPr txBox="true"/>
          <p:nvPr/>
        </p:nvSpPr>
        <p:spPr>
          <a:xfrm rot="0">
            <a:off x="1364985" y="4910138"/>
            <a:ext cx="3792000" cy="1181100"/>
          </a:xfrm>
          <a:prstGeom prst="rect">
            <a:avLst/>
          </a:prstGeom>
        </p:spPr>
        <p:txBody>
          <a:bodyPr anchor="t" rtlCol="false" tIns="0" lIns="0" bIns="0" rIns="0">
            <a:spAutoFit/>
          </a:bodyPr>
          <a:lstStyle/>
          <a:p>
            <a:pPr algn="ctr">
              <a:lnSpc>
                <a:spcPts val="4680"/>
              </a:lnSpc>
              <a:spcBef>
                <a:spcPct val="0"/>
              </a:spcBef>
            </a:pPr>
            <a:r>
              <a:rPr lang="en-US" b="true" sz="3900">
                <a:solidFill>
                  <a:srgbClr val="FF0000"/>
                </a:solidFill>
                <a:latin typeface="Faustina Bold"/>
                <a:ea typeface="Faustina Bold"/>
                <a:cs typeface="Faustina Bold"/>
                <a:sym typeface="Faustina Bold"/>
              </a:rPr>
              <a:t>TEAMBUILDING GALA </a:t>
            </a:r>
          </a:p>
        </p:txBody>
      </p:sp>
      <p:sp>
        <p:nvSpPr>
          <p:cNvPr name="TextBox 31" id="31"/>
          <p:cNvSpPr txBox="true"/>
          <p:nvPr/>
        </p:nvSpPr>
        <p:spPr>
          <a:xfrm rot="0">
            <a:off x="1364985" y="7614963"/>
            <a:ext cx="3792000" cy="1771650"/>
          </a:xfrm>
          <a:prstGeom prst="rect">
            <a:avLst/>
          </a:prstGeom>
        </p:spPr>
        <p:txBody>
          <a:bodyPr anchor="t" rtlCol="false" tIns="0" lIns="0" bIns="0" rIns="0">
            <a:spAutoFit/>
          </a:bodyPr>
          <a:lstStyle/>
          <a:p>
            <a:pPr algn="ctr">
              <a:lnSpc>
                <a:spcPts val="4680"/>
              </a:lnSpc>
            </a:pPr>
            <a:r>
              <a:rPr lang="en-US" sz="3900" b="true">
                <a:solidFill>
                  <a:srgbClr val="FF0000"/>
                </a:solidFill>
                <a:latin typeface="Faustina Bold"/>
                <a:ea typeface="Faustina Bold"/>
                <a:cs typeface="Faustina Bold"/>
                <a:sym typeface="Faustina Bold"/>
              </a:rPr>
              <a:t>DU LỊCH </a:t>
            </a:r>
          </a:p>
          <a:p>
            <a:pPr algn="ctr">
              <a:lnSpc>
                <a:spcPts val="4680"/>
              </a:lnSpc>
            </a:pPr>
            <a:r>
              <a:rPr lang="en-US" sz="3900" b="true">
                <a:solidFill>
                  <a:srgbClr val="FF0000"/>
                </a:solidFill>
                <a:latin typeface="Faustina Bold"/>
                <a:ea typeface="Faustina Bold"/>
                <a:cs typeface="Faustina Bold"/>
                <a:sym typeface="Faustina Bold"/>
              </a:rPr>
              <a:t>LỄ HỘI</a:t>
            </a:r>
          </a:p>
          <a:p>
            <a:pPr algn="ctr">
              <a:lnSpc>
                <a:spcPts val="4680"/>
              </a:lnSpc>
              <a:spcBef>
                <a:spcPct val="0"/>
              </a:spcBef>
            </a:pPr>
            <a:r>
              <a:rPr lang="en-US" b="true" sz="3900">
                <a:solidFill>
                  <a:srgbClr val="FF0000"/>
                </a:solidFill>
                <a:latin typeface="Faustina Bold"/>
                <a:ea typeface="Faustina Bold"/>
                <a:cs typeface="Faustina Bold"/>
                <a:sym typeface="Faustina Bold"/>
              </a:rPr>
              <a:t>KHAI XUÂN</a:t>
            </a:r>
          </a:p>
        </p:txBody>
      </p:sp>
      <p:sp>
        <p:nvSpPr>
          <p:cNvPr name="TextBox 32" id="32"/>
          <p:cNvSpPr txBox="true"/>
          <p:nvPr/>
        </p:nvSpPr>
        <p:spPr>
          <a:xfrm rot="0">
            <a:off x="12917222" y="1936824"/>
            <a:ext cx="4157868" cy="1181100"/>
          </a:xfrm>
          <a:prstGeom prst="rect">
            <a:avLst/>
          </a:prstGeom>
        </p:spPr>
        <p:txBody>
          <a:bodyPr anchor="t" rtlCol="false" tIns="0" lIns="0" bIns="0" rIns="0">
            <a:spAutoFit/>
          </a:bodyPr>
          <a:lstStyle/>
          <a:p>
            <a:pPr algn="ctr">
              <a:lnSpc>
                <a:spcPts val="4680"/>
              </a:lnSpc>
            </a:pPr>
            <a:r>
              <a:rPr lang="en-US" sz="3900" b="true">
                <a:solidFill>
                  <a:srgbClr val="FF0000"/>
                </a:solidFill>
                <a:latin typeface="Faustina Bold"/>
                <a:ea typeface="Faustina Bold"/>
                <a:cs typeface="Faustina Bold"/>
                <a:sym typeface="Faustina Bold"/>
              </a:rPr>
              <a:t>DU LỊCH </a:t>
            </a:r>
          </a:p>
          <a:p>
            <a:pPr algn="ctr">
              <a:lnSpc>
                <a:spcPts val="4680"/>
              </a:lnSpc>
              <a:spcBef>
                <a:spcPct val="0"/>
              </a:spcBef>
            </a:pPr>
            <a:r>
              <a:rPr lang="en-US" b="true" sz="3900">
                <a:solidFill>
                  <a:srgbClr val="FF0000"/>
                </a:solidFill>
                <a:latin typeface="Faustina Bold"/>
                <a:ea typeface="Faustina Bold"/>
                <a:cs typeface="Faustina Bold"/>
                <a:sym typeface="Faustina Bold"/>
              </a:rPr>
              <a:t>NƯỚC NGOÀI</a:t>
            </a:r>
          </a:p>
        </p:txBody>
      </p:sp>
      <p:sp>
        <p:nvSpPr>
          <p:cNvPr name="TextBox 33" id="33"/>
          <p:cNvSpPr txBox="true"/>
          <p:nvPr/>
        </p:nvSpPr>
        <p:spPr>
          <a:xfrm rot="0">
            <a:off x="13118946" y="4614862"/>
            <a:ext cx="3792000" cy="1771650"/>
          </a:xfrm>
          <a:prstGeom prst="rect">
            <a:avLst/>
          </a:prstGeom>
        </p:spPr>
        <p:txBody>
          <a:bodyPr anchor="t" rtlCol="false" tIns="0" lIns="0" bIns="0" rIns="0">
            <a:spAutoFit/>
          </a:bodyPr>
          <a:lstStyle/>
          <a:p>
            <a:pPr algn="ctr">
              <a:lnSpc>
                <a:spcPts val="4680"/>
              </a:lnSpc>
            </a:pPr>
            <a:r>
              <a:rPr lang="en-US" sz="3900" b="true">
                <a:solidFill>
                  <a:srgbClr val="FF0000"/>
                </a:solidFill>
                <a:latin typeface="Faustina Bold"/>
                <a:ea typeface="Faustina Bold"/>
                <a:cs typeface="Faustina Bold"/>
                <a:sym typeface="Faustina Bold"/>
              </a:rPr>
              <a:t>DU LỊCH </a:t>
            </a:r>
          </a:p>
          <a:p>
            <a:pPr algn="ctr">
              <a:lnSpc>
                <a:spcPts val="4680"/>
              </a:lnSpc>
            </a:pPr>
            <a:r>
              <a:rPr lang="en-US" sz="3900" b="true">
                <a:solidFill>
                  <a:srgbClr val="FF0000"/>
                </a:solidFill>
                <a:latin typeface="Faustina Bold"/>
                <a:ea typeface="Faustina Bold"/>
                <a:cs typeface="Faustina Bold"/>
                <a:sym typeface="Faustina Bold"/>
              </a:rPr>
              <a:t>SINH TỒN</a:t>
            </a:r>
          </a:p>
          <a:p>
            <a:pPr algn="ctr">
              <a:lnSpc>
                <a:spcPts val="4680"/>
              </a:lnSpc>
              <a:spcBef>
                <a:spcPct val="0"/>
              </a:spcBef>
            </a:pPr>
            <a:r>
              <a:rPr lang="en-US" b="true" sz="3900">
                <a:solidFill>
                  <a:srgbClr val="FF0000"/>
                </a:solidFill>
                <a:latin typeface="Faustina Bold"/>
                <a:ea typeface="Faustina Bold"/>
                <a:cs typeface="Faustina Bold"/>
                <a:sym typeface="Faustina Bold"/>
              </a:rPr>
              <a:t>TRẢI NGHIỆM</a:t>
            </a:r>
          </a:p>
        </p:txBody>
      </p:sp>
      <p:sp>
        <p:nvSpPr>
          <p:cNvPr name="TextBox 34" id="34"/>
          <p:cNvSpPr txBox="true"/>
          <p:nvPr/>
        </p:nvSpPr>
        <p:spPr>
          <a:xfrm rot="0">
            <a:off x="13100156" y="7903592"/>
            <a:ext cx="3792000" cy="1181100"/>
          </a:xfrm>
          <a:prstGeom prst="rect">
            <a:avLst/>
          </a:prstGeom>
        </p:spPr>
        <p:txBody>
          <a:bodyPr anchor="t" rtlCol="false" tIns="0" lIns="0" bIns="0" rIns="0">
            <a:spAutoFit/>
          </a:bodyPr>
          <a:lstStyle/>
          <a:p>
            <a:pPr algn="ctr">
              <a:lnSpc>
                <a:spcPts val="4680"/>
              </a:lnSpc>
            </a:pPr>
            <a:r>
              <a:rPr lang="en-US" sz="3900" b="true">
                <a:solidFill>
                  <a:srgbClr val="FF0000"/>
                </a:solidFill>
                <a:latin typeface="Faustina Bold"/>
                <a:ea typeface="Faustina Bold"/>
                <a:cs typeface="Faustina Bold"/>
                <a:sym typeface="Faustina Bold"/>
              </a:rPr>
              <a:t>DU LỊCH HÈ</a:t>
            </a:r>
          </a:p>
          <a:p>
            <a:pPr algn="ctr">
              <a:lnSpc>
                <a:spcPts val="4680"/>
              </a:lnSpc>
              <a:spcBef>
                <a:spcPct val="0"/>
              </a:spcBef>
            </a:pPr>
            <a:r>
              <a:rPr lang="en-US" b="true" sz="3900">
                <a:solidFill>
                  <a:srgbClr val="FF0000"/>
                </a:solidFill>
                <a:latin typeface="Faustina Bold"/>
                <a:ea typeface="Faustina Bold"/>
                <a:cs typeface="Faustina Bold"/>
                <a:sym typeface="Faustina Bold"/>
              </a:rPr>
              <a:t>QUY MÔ LỚN</a:t>
            </a:r>
          </a:p>
        </p:txBody>
      </p:sp>
      <p:grpSp>
        <p:nvGrpSpPr>
          <p:cNvPr name="Group 35" id="35"/>
          <p:cNvGrpSpPr/>
          <p:nvPr/>
        </p:nvGrpSpPr>
        <p:grpSpPr>
          <a:xfrm rot="0">
            <a:off x="7321479" y="3697584"/>
            <a:ext cx="3642292" cy="2993454"/>
            <a:chOff x="0" y="0"/>
            <a:chExt cx="959287" cy="788399"/>
          </a:xfrm>
        </p:grpSpPr>
        <p:sp>
          <p:nvSpPr>
            <p:cNvPr name="Freeform 36" id="36"/>
            <p:cNvSpPr/>
            <p:nvPr/>
          </p:nvSpPr>
          <p:spPr>
            <a:xfrm flipH="false" flipV="false" rot="0">
              <a:off x="0" y="0"/>
              <a:ext cx="959287" cy="788399"/>
            </a:xfrm>
            <a:custGeom>
              <a:avLst/>
              <a:gdLst/>
              <a:ahLst/>
              <a:cxnLst/>
              <a:rect r="r" b="b" t="t" l="l"/>
              <a:pathLst>
                <a:path h="788399" w="959287">
                  <a:moveTo>
                    <a:pt x="108404" y="0"/>
                  </a:moveTo>
                  <a:lnTo>
                    <a:pt x="850883" y="0"/>
                  </a:lnTo>
                  <a:cubicBezTo>
                    <a:pt x="879634" y="0"/>
                    <a:pt x="907206" y="11421"/>
                    <a:pt x="927536" y="31751"/>
                  </a:cubicBezTo>
                  <a:cubicBezTo>
                    <a:pt x="947866" y="52080"/>
                    <a:pt x="959287" y="79653"/>
                    <a:pt x="959287" y="108404"/>
                  </a:cubicBezTo>
                  <a:lnTo>
                    <a:pt x="959287" y="679996"/>
                  </a:lnTo>
                  <a:cubicBezTo>
                    <a:pt x="959287" y="708746"/>
                    <a:pt x="947866" y="736319"/>
                    <a:pt x="927536" y="756649"/>
                  </a:cubicBezTo>
                  <a:cubicBezTo>
                    <a:pt x="907206" y="776978"/>
                    <a:pt x="879634" y="788399"/>
                    <a:pt x="850883" y="788399"/>
                  </a:cubicBezTo>
                  <a:lnTo>
                    <a:pt x="108404" y="788399"/>
                  </a:lnTo>
                  <a:cubicBezTo>
                    <a:pt x="79653" y="788399"/>
                    <a:pt x="52080" y="776978"/>
                    <a:pt x="31751" y="756649"/>
                  </a:cubicBezTo>
                  <a:cubicBezTo>
                    <a:pt x="11421" y="736319"/>
                    <a:pt x="0" y="708746"/>
                    <a:pt x="0" y="679996"/>
                  </a:cubicBezTo>
                  <a:lnTo>
                    <a:pt x="0" y="108404"/>
                  </a:lnTo>
                  <a:cubicBezTo>
                    <a:pt x="0" y="79653"/>
                    <a:pt x="11421" y="52080"/>
                    <a:pt x="31751" y="31751"/>
                  </a:cubicBezTo>
                  <a:cubicBezTo>
                    <a:pt x="52080" y="11421"/>
                    <a:pt x="79653" y="0"/>
                    <a:pt x="108404" y="0"/>
                  </a:cubicBezTo>
                  <a:close/>
                </a:path>
              </a:pathLst>
            </a:custGeom>
            <a:ln w="95250" cap="rnd">
              <a:solidFill>
                <a:srgbClr val="FF0000"/>
              </a:solidFill>
              <a:prstDash val="solid"/>
              <a:round/>
            </a:ln>
          </p:spPr>
        </p:sp>
        <p:sp>
          <p:nvSpPr>
            <p:cNvPr name="TextBox 37" id="37"/>
            <p:cNvSpPr txBox="true"/>
            <p:nvPr/>
          </p:nvSpPr>
          <p:spPr>
            <a:xfrm>
              <a:off x="0" y="-38100"/>
              <a:ext cx="959287" cy="826499"/>
            </a:xfrm>
            <a:prstGeom prst="rect">
              <a:avLst/>
            </a:prstGeom>
          </p:spPr>
          <p:txBody>
            <a:bodyPr anchor="ctr" rtlCol="false" tIns="50800" lIns="50800" bIns="50800" rIns="50800"/>
            <a:lstStyle/>
            <a:p>
              <a:pPr algn="ctr">
                <a:lnSpc>
                  <a:spcPts val="2659"/>
                </a:lnSpc>
              </a:pPr>
            </a:p>
          </p:txBody>
        </p:sp>
      </p:gr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6666" r="0" b="-16666"/>
            </a:stretch>
          </a:blipFill>
        </p:spPr>
      </p:sp>
      <p:sp>
        <p:nvSpPr>
          <p:cNvPr name="Freeform 3" id="3"/>
          <p:cNvSpPr/>
          <p:nvPr/>
        </p:nvSpPr>
        <p:spPr>
          <a:xfrm flipH="true" flipV="true" rot="0">
            <a:off x="0" y="7494031"/>
            <a:ext cx="2823774" cy="2792969"/>
          </a:xfrm>
          <a:custGeom>
            <a:avLst/>
            <a:gdLst/>
            <a:ahLst/>
            <a:cxnLst/>
            <a:rect r="r" b="b" t="t" l="l"/>
            <a:pathLst>
              <a:path h="2792969" w="2823774">
                <a:moveTo>
                  <a:pt x="2823774" y="2792969"/>
                </a:moveTo>
                <a:lnTo>
                  <a:pt x="0" y="2792969"/>
                </a:lnTo>
                <a:lnTo>
                  <a:pt x="0" y="0"/>
                </a:lnTo>
                <a:lnTo>
                  <a:pt x="2823774" y="0"/>
                </a:lnTo>
                <a:lnTo>
                  <a:pt x="2823774" y="2792969"/>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5464226" y="0"/>
            <a:ext cx="2823774" cy="2792969"/>
          </a:xfrm>
          <a:custGeom>
            <a:avLst/>
            <a:gdLst/>
            <a:ahLst/>
            <a:cxnLst/>
            <a:rect r="r" b="b" t="t" l="l"/>
            <a:pathLst>
              <a:path h="2792969" w="2823774">
                <a:moveTo>
                  <a:pt x="0" y="0"/>
                </a:moveTo>
                <a:lnTo>
                  <a:pt x="2823774" y="0"/>
                </a:lnTo>
                <a:lnTo>
                  <a:pt x="2823774" y="2792969"/>
                </a:lnTo>
                <a:lnTo>
                  <a:pt x="0" y="279296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false" flipV="false" rot="0">
            <a:off x="7487111" y="1136081"/>
            <a:ext cx="3313777" cy="3313777"/>
          </a:xfrm>
          <a:custGeom>
            <a:avLst/>
            <a:gdLst/>
            <a:ahLst/>
            <a:cxnLst/>
            <a:rect r="r" b="b" t="t" l="l"/>
            <a:pathLst>
              <a:path h="3313777" w="3313777">
                <a:moveTo>
                  <a:pt x="0" y="0"/>
                </a:moveTo>
                <a:lnTo>
                  <a:pt x="3313778" y="0"/>
                </a:lnTo>
                <a:lnTo>
                  <a:pt x="3313778" y="3313777"/>
                </a:lnTo>
                <a:lnTo>
                  <a:pt x="0" y="3313777"/>
                </a:lnTo>
                <a:lnTo>
                  <a:pt x="0" y="0"/>
                </a:lnTo>
                <a:close/>
              </a:path>
            </a:pathLst>
          </a:custGeom>
          <a:blipFill>
            <a:blip r:embed="rId5"/>
            <a:stretch>
              <a:fillRect l="0" t="0" r="0" b="0"/>
            </a:stretch>
          </a:blipFill>
        </p:spPr>
      </p:sp>
      <p:sp>
        <p:nvSpPr>
          <p:cNvPr name="Freeform 6" id="6"/>
          <p:cNvSpPr/>
          <p:nvPr/>
        </p:nvSpPr>
        <p:spPr>
          <a:xfrm flipH="false" flipV="false" rot="0">
            <a:off x="-1894479" y="2792969"/>
            <a:ext cx="5513959" cy="8904897"/>
          </a:xfrm>
          <a:custGeom>
            <a:avLst/>
            <a:gdLst/>
            <a:ahLst/>
            <a:cxnLst/>
            <a:rect r="r" b="b" t="t" l="l"/>
            <a:pathLst>
              <a:path h="8904897" w="5513959">
                <a:moveTo>
                  <a:pt x="0" y="0"/>
                </a:moveTo>
                <a:lnTo>
                  <a:pt x="5513959" y="0"/>
                </a:lnTo>
                <a:lnTo>
                  <a:pt x="5513959" y="8904897"/>
                </a:lnTo>
                <a:lnTo>
                  <a:pt x="0" y="890489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0">
            <a:off x="-2189797" y="-792144"/>
            <a:ext cx="3963131" cy="5855970"/>
          </a:xfrm>
          <a:custGeom>
            <a:avLst/>
            <a:gdLst/>
            <a:ahLst/>
            <a:cxnLst/>
            <a:rect r="r" b="b" t="t" l="l"/>
            <a:pathLst>
              <a:path h="5855970" w="3963131">
                <a:moveTo>
                  <a:pt x="0" y="0"/>
                </a:moveTo>
                <a:lnTo>
                  <a:pt x="3963131" y="0"/>
                </a:lnTo>
                <a:lnTo>
                  <a:pt x="3963131" y="5855970"/>
                </a:lnTo>
                <a:lnTo>
                  <a:pt x="0" y="585597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8" id="8"/>
          <p:cNvSpPr txBox="true"/>
          <p:nvPr/>
        </p:nvSpPr>
        <p:spPr>
          <a:xfrm rot="0">
            <a:off x="1773334" y="4268883"/>
            <a:ext cx="15700279" cy="4411982"/>
          </a:xfrm>
          <a:prstGeom prst="rect">
            <a:avLst/>
          </a:prstGeom>
        </p:spPr>
        <p:txBody>
          <a:bodyPr anchor="t" rtlCol="false" tIns="0" lIns="0" bIns="0" rIns="0">
            <a:spAutoFit/>
          </a:bodyPr>
          <a:lstStyle/>
          <a:p>
            <a:pPr algn="ctr">
              <a:lnSpc>
                <a:spcPts val="13159"/>
              </a:lnSpc>
            </a:pPr>
            <a:r>
              <a:rPr lang="en-US" sz="9399">
                <a:solidFill>
                  <a:srgbClr val="080808"/>
                </a:solidFill>
                <a:latin typeface="Calistoga"/>
                <a:ea typeface="Calistoga"/>
                <a:cs typeface="Calistoga"/>
                <a:sym typeface="Calistoga"/>
              </a:rPr>
              <a:t>DỰ ÁN - CHƯƠNG TRÌNH TIÊU BIỂU</a:t>
            </a:r>
          </a:p>
          <a:p>
            <a:pPr algn="ctr">
              <a:lnSpc>
                <a:spcPts val="8680"/>
              </a:lnSpc>
              <a:spcBef>
                <a:spcPct val="0"/>
              </a:spcBef>
            </a:pPr>
            <a:r>
              <a:rPr lang="en-US" sz="6200">
                <a:solidFill>
                  <a:srgbClr val="080808"/>
                </a:solidFill>
                <a:latin typeface="Calistoga"/>
                <a:ea typeface="Calistoga"/>
                <a:cs typeface="Calistoga"/>
                <a:sym typeface="Calistoga"/>
              </a:rPr>
              <a:t>LĨNH VỰC SỰ KIỆN</a:t>
            </a:r>
          </a:p>
        </p:txBody>
      </p:sp>
      <p:sp>
        <p:nvSpPr>
          <p:cNvPr name="Freeform 9" id="9"/>
          <p:cNvSpPr/>
          <p:nvPr/>
        </p:nvSpPr>
        <p:spPr>
          <a:xfrm flipH="false" flipV="false" rot="0">
            <a:off x="16097296" y="3208155"/>
            <a:ext cx="4936469" cy="7972266"/>
          </a:xfrm>
          <a:custGeom>
            <a:avLst/>
            <a:gdLst/>
            <a:ahLst/>
            <a:cxnLst/>
            <a:rect r="r" b="b" t="t" l="l"/>
            <a:pathLst>
              <a:path h="7972266" w="4936469">
                <a:moveTo>
                  <a:pt x="0" y="0"/>
                </a:moveTo>
                <a:lnTo>
                  <a:pt x="4936469" y="0"/>
                </a:lnTo>
                <a:lnTo>
                  <a:pt x="4936469" y="7972266"/>
                </a:lnTo>
                <a:lnTo>
                  <a:pt x="0" y="79722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0">
            <a:off x="15464226" y="0"/>
            <a:ext cx="3548063" cy="5242660"/>
          </a:xfrm>
          <a:custGeom>
            <a:avLst/>
            <a:gdLst/>
            <a:ahLst/>
            <a:cxnLst/>
            <a:rect r="r" b="b" t="t" l="l"/>
            <a:pathLst>
              <a:path h="5242660" w="3548063">
                <a:moveTo>
                  <a:pt x="0" y="0"/>
                </a:moveTo>
                <a:lnTo>
                  <a:pt x="3548063" y="0"/>
                </a:lnTo>
                <a:lnTo>
                  <a:pt x="3548063" y="5242660"/>
                </a:lnTo>
                <a:lnTo>
                  <a:pt x="0" y="524266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562574" y="430332"/>
            <a:ext cx="17229581" cy="4110443"/>
          </a:xfrm>
          <a:custGeom>
            <a:avLst/>
            <a:gdLst/>
            <a:ahLst/>
            <a:cxnLst/>
            <a:rect r="r" b="b" t="t" l="l"/>
            <a:pathLst>
              <a:path h="4110443" w="17229581">
                <a:moveTo>
                  <a:pt x="0" y="0"/>
                </a:moveTo>
                <a:lnTo>
                  <a:pt x="17229581" y="0"/>
                </a:lnTo>
                <a:lnTo>
                  <a:pt x="17229581" y="4110443"/>
                </a:lnTo>
                <a:lnTo>
                  <a:pt x="0" y="4110443"/>
                </a:lnTo>
                <a:lnTo>
                  <a:pt x="0" y="0"/>
                </a:lnTo>
                <a:close/>
              </a:path>
            </a:pathLst>
          </a:custGeom>
          <a:blipFill>
            <a:blip r:embed="rId2"/>
            <a:stretch>
              <a:fillRect l="0" t="-62729" r="0" b="-73050"/>
            </a:stretch>
          </a:blipFill>
        </p:spPr>
      </p:sp>
      <p:sp>
        <p:nvSpPr>
          <p:cNvPr name="Freeform 3" id="3"/>
          <p:cNvSpPr/>
          <p:nvPr/>
        </p:nvSpPr>
        <p:spPr>
          <a:xfrm flipH="false" flipV="false" rot="0">
            <a:off x="562574" y="5520299"/>
            <a:ext cx="8581426" cy="4248037"/>
          </a:xfrm>
          <a:custGeom>
            <a:avLst/>
            <a:gdLst/>
            <a:ahLst/>
            <a:cxnLst/>
            <a:rect r="r" b="b" t="t" l="l"/>
            <a:pathLst>
              <a:path h="4248037" w="8581426">
                <a:moveTo>
                  <a:pt x="0" y="0"/>
                </a:moveTo>
                <a:lnTo>
                  <a:pt x="8581426" y="0"/>
                </a:lnTo>
                <a:lnTo>
                  <a:pt x="8581426" y="4248037"/>
                </a:lnTo>
                <a:lnTo>
                  <a:pt x="0" y="4248037"/>
                </a:lnTo>
                <a:lnTo>
                  <a:pt x="0" y="0"/>
                </a:lnTo>
                <a:close/>
              </a:path>
            </a:pathLst>
          </a:custGeom>
          <a:blipFill>
            <a:blip r:embed="rId3"/>
            <a:stretch>
              <a:fillRect l="0" t="-8096" r="0" b="-5533"/>
            </a:stretch>
          </a:blipFill>
        </p:spPr>
      </p:sp>
      <p:sp>
        <p:nvSpPr>
          <p:cNvPr name="Freeform 4" id="4"/>
          <p:cNvSpPr/>
          <p:nvPr/>
        </p:nvSpPr>
        <p:spPr>
          <a:xfrm flipH="false" flipV="false" rot="0">
            <a:off x="9210728" y="5520299"/>
            <a:ext cx="8581426" cy="4248037"/>
          </a:xfrm>
          <a:custGeom>
            <a:avLst/>
            <a:gdLst/>
            <a:ahLst/>
            <a:cxnLst/>
            <a:rect r="r" b="b" t="t" l="l"/>
            <a:pathLst>
              <a:path h="4248037" w="8581426">
                <a:moveTo>
                  <a:pt x="0" y="0"/>
                </a:moveTo>
                <a:lnTo>
                  <a:pt x="8581427" y="0"/>
                </a:lnTo>
                <a:lnTo>
                  <a:pt x="8581427" y="4248037"/>
                </a:lnTo>
                <a:lnTo>
                  <a:pt x="0" y="4248037"/>
                </a:lnTo>
                <a:lnTo>
                  <a:pt x="0" y="0"/>
                </a:lnTo>
                <a:close/>
              </a:path>
            </a:pathLst>
          </a:custGeom>
          <a:blipFill>
            <a:blip r:embed="rId4"/>
            <a:stretch>
              <a:fillRect l="0" t="-6815" r="0" b="-6815"/>
            </a:stretch>
          </a:blipFill>
        </p:spPr>
      </p:sp>
      <p:sp>
        <p:nvSpPr>
          <p:cNvPr name="TextBox 5" id="5"/>
          <p:cNvSpPr txBox="true"/>
          <p:nvPr/>
        </p:nvSpPr>
        <p:spPr>
          <a:xfrm rot="0">
            <a:off x="2358595" y="4416950"/>
            <a:ext cx="14786405" cy="1103349"/>
          </a:xfrm>
          <a:prstGeom prst="rect">
            <a:avLst/>
          </a:prstGeom>
        </p:spPr>
        <p:txBody>
          <a:bodyPr anchor="t" rtlCol="false" tIns="0" lIns="0" bIns="0" rIns="0">
            <a:spAutoFit/>
          </a:bodyPr>
          <a:lstStyle/>
          <a:p>
            <a:pPr algn="ctr">
              <a:lnSpc>
                <a:spcPts val="9048"/>
              </a:lnSpc>
              <a:spcBef>
                <a:spcPct val="0"/>
              </a:spcBef>
            </a:pPr>
            <a:r>
              <a:rPr lang="en-US" b="true" sz="6462">
                <a:solidFill>
                  <a:srgbClr val="FFFFFF"/>
                </a:solidFill>
                <a:latin typeface="Faustina Bold"/>
                <a:ea typeface="Faustina Bold"/>
                <a:cs typeface="Faustina Bold"/>
                <a:sym typeface="Faustina Bold"/>
              </a:rPr>
              <a:t>COUNTDOWN 2026 TẠI ĐỒI RỒNG </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grpSp>
        <p:nvGrpSpPr>
          <p:cNvPr name="Group 3" id="3"/>
          <p:cNvGrpSpPr/>
          <p:nvPr/>
        </p:nvGrpSpPr>
        <p:grpSpPr>
          <a:xfrm rot="0">
            <a:off x="-650131" y="-391144"/>
            <a:ext cx="20150836" cy="11497917"/>
            <a:chOff x="0" y="0"/>
            <a:chExt cx="5307216" cy="3028258"/>
          </a:xfrm>
        </p:grpSpPr>
        <p:sp>
          <p:nvSpPr>
            <p:cNvPr name="Freeform 4" id="4"/>
            <p:cNvSpPr/>
            <p:nvPr/>
          </p:nvSpPr>
          <p:spPr>
            <a:xfrm flipH="false" flipV="false" rot="0">
              <a:off x="0" y="0"/>
              <a:ext cx="5307216" cy="3028258"/>
            </a:xfrm>
            <a:custGeom>
              <a:avLst/>
              <a:gdLst/>
              <a:ahLst/>
              <a:cxnLst/>
              <a:rect r="r" b="b" t="t" l="l"/>
              <a:pathLst>
                <a:path h="3028258" w="5307216">
                  <a:moveTo>
                    <a:pt x="0" y="0"/>
                  </a:moveTo>
                  <a:lnTo>
                    <a:pt x="5307216" y="0"/>
                  </a:lnTo>
                  <a:lnTo>
                    <a:pt x="5307216" y="3028258"/>
                  </a:lnTo>
                  <a:lnTo>
                    <a:pt x="0" y="3028258"/>
                  </a:lnTo>
                  <a:close/>
                </a:path>
              </a:pathLst>
            </a:custGeom>
            <a:solidFill>
              <a:srgbClr val="000000">
                <a:alpha val="35686"/>
              </a:srgbClr>
            </a:solidFill>
          </p:spPr>
        </p:sp>
        <p:sp>
          <p:nvSpPr>
            <p:cNvPr name="TextBox 5" id="5"/>
            <p:cNvSpPr txBox="true"/>
            <p:nvPr/>
          </p:nvSpPr>
          <p:spPr>
            <a:xfrm>
              <a:off x="0" y="-38100"/>
              <a:ext cx="5307216" cy="3066358"/>
            </a:xfrm>
            <a:prstGeom prst="rect">
              <a:avLst/>
            </a:prstGeom>
          </p:spPr>
          <p:txBody>
            <a:bodyPr anchor="ctr" rtlCol="false" tIns="50800" lIns="50800" bIns="50800" rIns="50800"/>
            <a:lstStyle/>
            <a:p>
              <a:pPr algn="ctr">
                <a:lnSpc>
                  <a:spcPts val="2794"/>
                </a:lnSpc>
              </a:pPr>
            </a:p>
          </p:txBody>
        </p:sp>
      </p:grpSp>
      <p:grpSp>
        <p:nvGrpSpPr>
          <p:cNvPr name="Group 6" id="6"/>
          <p:cNvGrpSpPr/>
          <p:nvPr/>
        </p:nvGrpSpPr>
        <p:grpSpPr>
          <a:xfrm rot="0">
            <a:off x="-3550065" y="-2226206"/>
            <a:ext cx="25388129" cy="14833175"/>
            <a:chOff x="0" y="0"/>
            <a:chExt cx="1609131" cy="940145"/>
          </a:xfrm>
        </p:grpSpPr>
        <p:sp>
          <p:nvSpPr>
            <p:cNvPr name="Freeform 7" id="7"/>
            <p:cNvSpPr/>
            <p:nvPr/>
          </p:nvSpPr>
          <p:spPr>
            <a:xfrm flipH="false" flipV="false" rot="0">
              <a:off x="0" y="0"/>
              <a:ext cx="1609131" cy="940145"/>
            </a:xfrm>
            <a:custGeom>
              <a:avLst/>
              <a:gdLst/>
              <a:ahLst/>
              <a:cxnLst/>
              <a:rect r="r" b="b" t="t" l="l"/>
              <a:pathLst>
                <a:path h="940145" w="1609131">
                  <a:moveTo>
                    <a:pt x="804566" y="0"/>
                  </a:moveTo>
                  <a:cubicBezTo>
                    <a:pt x="360216" y="0"/>
                    <a:pt x="0" y="210459"/>
                    <a:pt x="0" y="470073"/>
                  </a:cubicBezTo>
                  <a:cubicBezTo>
                    <a:pt x="0" y="729686"/>
                    <a:pt x="360216" y="940145"/>
                    <a:pt x="804566" y="940145"/>
                  </a:cubicBezTo>
                  <a:cubicBezTo>
                    <a:pt x="1248915" y="940145"/>
                    <a:pt x="1609131" y="729686"/>
                    <a:pt x="1609131" y="470073"/>
                  </a:cubicBezTo>
                  <a:cubicBezTo>
                    <a:pt x="1609131" y="210459"/>
                    <a:pt x="1248915" y="0"/>
                    <a:pt x="804566" y="0"/>
                  </a:cubicBezTo>
                  <a:close/>
                </a:path>
              </a:pathLst>
            </a:custGeom>
            <a:solidFill>
              <a:srgbClr val="393939">
                <a:alpha val="33725"/>
              </a:srgbClr>
            </a:solidFill>
          </p:spPr>
        </p:sp>
        <p:sp>
          <p:nvSpPr>
            <p:cNvPr name="TextBox 8" id="8"/>
            <p:cNvSpPr txBox="true"/>
            <p:nvPr/>
          </p:nvSpPr>
          <p:spPr>
            <a:xfrm>
              <a:off x="150856" y="50039"/>
              <a:ext cx="1307419" cy="801968"/>
            </a:xfrm>
            <a:prstGeom prst="rect">
              <a:avLst/>
            </a:prstGeom>
          </p:spPr>
          <p:txBody>
            <a:bodyPr anchor="ctr" rtlCol="false" tIns="50800" lIns="50800" bIns="50800" rIns="50800"/>
            <a:lstStyle/>
            <a:p>
              <a:pPr algn="ctr">
                <a:lnSpc>
                  <a:spcPts val="2794"/>
                </a:lnSpc>
              </a:pPr>
            </a:p>
          </p:txBody>
        </p:sp>
      </p:grpSp>
      <p:sp>
        <p:nvSpPr>
          <p:cNvPr name="TextBox 9" id="9"/>
          <p:cNvSpPr txBox="true"/>
          <p:nvPr/>
        </p:nvSpPr>
        <p:spPr>
          <a:xfrm rot="0">
            <a:off x="959067" y="6657946"/>
            <a:ext cx="4206015" cy="1583385"/>
          </a:xfrm>
          <a:prstGeom prst="rect">
            <a:avLst/>
          </a:prstGeom>
        </p:spPr>
        <p:txBody>
          <a:bodyPr anchor="t" rtlCol="false" tIns="0" lIns="0" bIns="0" rIns="0">
            <a:spAutoFit/>
          </a:bodyPr>
          <a:lstStyle/>
          <a:p>
            <a:pPr algn="ctr">
              <a:lnSpc>
                <a:spcPts val="12979"/>
              </a:lnSpc>
              <a:spcBef>
                <a:spcPct val="0"/>
              </a:spcBef>
            </a:pPr>
            <a:r>
              <a:rPr lang="en-US" b="true" sz="9271">
                <a:solidFill>
                  <a:srgbClr val="FFFFFF"/>
                </a:solidFill>
                <a:latin typeface="Faustina Bold"/>
                <a:ea typeface="Faustina Bold"/>
                <a:cs typeface="Faustina Bold"/>
                <a:sym typeface="Faustina Bold"/>
              </a:rPr>
              <a:t>ĐỒ SƠN</a:t>
            </a:r>
          </a:p>
        </p:txBody>
      </p:sp>
      <p:sp>
        <p:nvSpPr>
          <p:cNvPr name="TextBox 10" id="10"/>
          <p:cNvSpPr txBox="true"/>
          <p:nvPr/>
        </p:nvSpPr>
        <p:spPr>
          <a:xfrm rot="0">
            <a:off x="0" y="8069880"/>
            <a:ext cx="12318163" cy="1583385"/>
          </a:xfrm>
          <a:prstGeom prst="rect">
            <a:avLst/>
          </a:prstGeom>
        </p:spPr>
        <p:txBody>
          <a:bodyPr anchor="t" rtlCol="false" tIns="0" lIns="0" bIns="0" rIns="0">
            <a:spAutoFit/>
          </a:bodyPr>
          <a:lstStyle/>
          <a:p>
            <a:pPr algn="ctr">
              <a:lnSpc>
                <a:spcPts val="12979"/>
              </a:lnSpc>
              <a:spcBef>
                <a:spcPct val="0"/>
              </a:spcBef>
            </a:pPr>
            <a:r>
              <a:rPr lang="en-US" b="true" sz="9271">
                <a:solidFill>
                  <a:srgbClr val="FFFFFF"/>
                </a:solidFill>
                <a:latin typeface="Faustina Bold"/>
                <a:ea typeface="Faustina Bold"/>
                <a:cs typeface="Faustina Bold"/>
                <a:sym typeface="Faustina Bold"/>
              </a:rPr>
              <a:t>SẮC MÀU CỦA BIỂN</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44" r="0" b="-9244"/>
            </a:stretch>
          </a:blipFill>
        </p:spPr>
      </p:sp>
      <p:grpSp>
        <p:nvGrpSpPr>
          <p:cNvPr name="Group 3" id="3"/>
          <p:cNvGrpSpPr/>
          <p:nvPr/>
        </p:nvGrpSpPr>
        <p:grpSpPr>
          <a:xfrm rot="0">
            <a:off x="-132959" y="7914151"/>
            <a:ext cx="6955170" cy="2071434"/>
            <a:chOff x="0" y="0"/>
            <a:chExt cx="953539" cy="283989"/>
          </a:xfrm>
        </p:grpSpPr>
        <p:sp>
          <p:nvSpPr>
            <p:cNvPr name="Freeform 4" id="4"/>
            <p:cNvSpPr/>
            <p:nvPr/>
          </p:nvSpPr>
          <p:spPr>
            <a:xfrm flipH="false" flipV="false" rot="0">
              <a:off x="0" y="0"/>
              <a:ext cx="953539" cy="283989"/>
            </a:xfrm>
            <a:custGeom>
              <a:avLst/>
              <a:gdLst/>
              <a:ahLst/>
              <a:cxnLst/>
              <a:rect r="r" b="b" t="t" l="l"/>
              <a:pathLst>
                <a:path h="283989" w="953539">
                  <a:moveTo>
                    <a:pt x="0" y="0"/>
                  </a:moveTo>
                  <a:lnTo>
                    <a:pt x="953539" y="0"/>
                  </a:lnTo>
                  <a:lnTo>
                    <a:pt x="953539" y="283989"/>
                  </a:lnTo>
                  <a:lnTo>
                    <a:pt x="0" y="283989"/>
                  </a:lnTo>
                  <a:close/>
                </a:path>
              </a:pathLst>
            </a:custGeom>
            <a:solidFill>
              <a:srgbClr val="FF0027"/>
            </a:solidFill>
          </p:spPr>
        </p:sp>
      </p:grpSp>
      <p:grpSp>
        <p:nvGrpSpPr>
          <p:cNvPr name="Group 5" id="5"/>
          <p:cNvGrpSpPr/>
          <p:nvPr/>
        </p:nvGrpSpPr>
        <p:grpSpPr>
          <a:xfrm rot="0">
            <a:off x="6812687" y="7914151"/>
            <a:ext cx="2793514" cy="2071434"/>
            <a:chOff x="0" y="0"/>
            <a:chExt cx="6350000" cy="4708624"/>
          </a:xfrm>
        </p:grpSpPr>
        <p:sp>
          <p:nvSpPr>
            <p:cNvPr name="Freeform 6" id="6"/>
            <p:cNvSpPr/>
            <p:nvPr/>
          </p:nvSpPr>
          <p:spPr>
            <a:xfrm flipH="false" flipV="false" rot="0">
              <a:off x="0" y="0"/>
              <a:ext cx="6350000" cy="4708624"/>
            </a:xfrm>
            <a:custGeom>
              <a:avLst/>
              <a:gdLst/>
              <a:ahLst/>
              <a:cxnLst/>
              <a:rect r="r" b="b" t="t" l="l"/>
              <a:pathLst>
                <a:path h="4708624" w="6350000">
                  <a:moveTo>
                    <a:pt x="6350000" y="4708624"/>
                  </a:moveTo>
                  <a:lnTo>
                    <a:pt x="0" y="4708624"/>
                  </a:lnTo>
                  <a:lnTo>
                    <a:pt x="0" y="0"/>
                  </a:lnTo>
                  <a:lnTo>
                    <a:pt x="6350000" y="4708624"/>
                  </a:lnTo>
                  <a:close/>
                </a:path>
              </a:pathLst>
            </a:custGeom>
            <a:solidFill>
              <a:srgbClr val="FF0027"/>
            </a:solidFill>
          </p:spPr>
        </p:sp>
      </p:grpSp>
      <p:grpSp>
        <p:nvGrpSpPr>
          <p:cNvPr name="Group 7" id="7"/>
          <p:cNvGrpSpPr/>
          <p:nvPr/>
        </p:nvGrpSpPr>
        <p:grpSpPr>
          <a:xfrm rot="0">
            <a:off x="-162035" y="0"/>
            <a:ext cx="19644619" cy="10628527"/>
            <a:chOff x="0" y="0"/>
            <a:chExt cx="5173891" cy="2799283"/>
          </a:xfrm>
        </p:grpSpPr>
        <p:sp>
          <p:nvSpPr>
            <p:cNvPr name="Freeform 8" id="8"/>
            <p:cNvSpPr/>
            <p:nvPr/>
          </p:nvSpPr>
          <p:spPr>
            <a:xfrm flipH="false" flipV="false" rot="0">
              <a:off x="0" y="0"/>
              <a:ext cx="5173891" cy="2799283"/>
            </a:xfrm>
            <a:custGeom>
              <a:avLst/>
              <a:gdLst/>
              <a:ahLst/>
              <a:cxnLst/>
              <a:rect r="r" b="b" t="t" l="l"/>
              <a:pathLst>
                <a:path h="2799283" w="5173891">
                  <a:moveTo>
                    <a:pt x="0" y="0"/>
                  </a:moveTo>
                  <a:lnTo>
                    <a:pt x="5173891" y="0"/>
                  </a:lnTo>
                  <a:lnTo>
                    <a:pt x="5173891" y="2799283"/>
                  </a:lnTo>
                  <a:lnTo>
                    <a:pt x="0" y="2799283"/>
                  </a:lnTo>
                  <a:close/>
                </a:path>
              </a:pathLst>
            </a:custGeom>
            <a:solidFill>
              <a:srgbClr val="B6051F"/>
            </a:solidFill>
          </p:spPr>
        </p:sp>
        <p:sp>
          <p:nvSpPr>
            <p:cNvPr name="TextBox 9" id="9"/>
            <p:cNvSpPr txBox="true"/>
            <p:nvPr/>
          </p:nvSpPr>
          <p:spPr>
            <a:xfrm>
              <a:off x="0" y="-38100"/>
              <a:ext cx="5173891" cy="2837383"/>
            </a:xfrm>
            <a:prstGeom prst="rect">
              <a:avLst/>
            </a:prstGeom>
          </p:spPr>
          <p:txBody>
            <a:bodyPr anchor="ctr" rtlCol="false" tIns="50800" lIns="50800" bIns="50800" rIns="50800"/>
            <a:lstStyle/>
            <a:p>
              <a:pPr algn="ctr">
                <a:lnSpc>
                  <a:spcPts val="2794"/>
                </a:lnSpc>
              </a:pPr>
            </a:p>
          </p:txBody>
        </p:sp>
      </p:grpSp>
      <p:sp>
        <p:nvSpPr>
          <p:cNvPr name="Freeform 10" id="10"/>
          <p:cNvSpPr/>
          <p:nvPr/>
        </p:nvSpPr>
        <p:spPr>
          <a:xfrm flipH="false" flipV="false" rot="0">
            <a:off x="499657" y="5314263"/>
            <a:ext cx="8243912" cy="4476704"/>
          </a:xfrm>
          <a:custGeom>
            <a:avLst/>
            <a:gdLst/>
            <a:ahLst/>
            <a:cxnLst/>
            <a:rect r="r" b="b" t="t" l="l"/>
            <a:pathLst>
              <a:path h="4476704" w="8243912">
                <a:moveTo>
                  <a:pt x="0" y="0"/>
                </a:moveTo>
                <a:lnTo>
                  <a:pt x="8243913" y="0"/>
                </a:lnTo>
                <a:lnTo>
                  <a:pt x="8243913" y="4476704"/>
                </a:lnTo>
                <a:lnTo>
                  <a:pt x="0" y="4476704"/>
                </a:lnTo>
                <a:lnTo>
                  <a:pt x="0" y="0"/>
                </a:lnTo>
                <a:close/>
              </a:path>
            </a:pathLst>
          </a:custGeom>
          <a:blipFill>
            <a:blip r:embed="rId3"/>
            <a:stretch>
              <a:fillRect l="-6060" t="-30127" r="0" b="0"/>
            </a:stretch>
          </a:blipFill>
        </p:spPr>
      </p:sp>
      <p:sp>
        <p:nvSpPr>
          <p:cNvPr name="Freeform 11" id="11"/>
          <p:cNvSpPr/>
          <p:nvPr/>
        </p:nvSpPr>
        <p:spPr>
          <a:xfrm flipH="false" flipV="false" rot="0">
            <a:off x="9144000" y="440874"/>
            <a:ext cx="8487264" cy="4702626"/>
          </a:xfrm>
          <a:custGeom>
            <a:avLst/>
            <a:gdLst/>
            <a:ahLst/>
            <a:cxnLst/>
            <a:rect r="r" b="b" t="t" l="l"/>
            <a:pathLst>
              <a:path h="4702626" w="8487264">
                <a:moveTo>
                  <a:pt x="0" y="0"/>
                </a:moveTo>
                <a:lnTo>
                  <a:pt x="8487264" y="0"/>
                </a:lnTo>
                <a:lnTo>
                  <a:pt x="8487264" y="4702626"/>
                </a:lnTo>
                <a:lnTo>
                  <a:pt x="0" y="4702626"/>
                </a:lnTo>
                <a:lnTo>
                  <a:pt x="0" y="0"/>
                </a:lnTo>
                <a:close/>
              </a:path>
            </a:pathLst>
          </a:custGeom>
          <a:blipFill>
            <a:blip r:embed="rId4"/>
            <a:stretch>
              <a:fillRect l="0" t="-5869" r="0" b="-14375"/>
            </a:stretch>
          </a:blipFill>
        </p:spPr>
      </p:sp>
      <p:sp>
        <p:nvSpPr>
          <p:cNvPr name="Freeform 12" id="12"/>
          <p:cNvSpPr/>
          <p:nvPr/>
        </p:nvSpPr>
        <p:spPr>
          <a:xfrm flipH="false" flipV="false" rot="0">
            <a:off x="9144000" y="5314263"/>
            <a:ext cx="8487264" cy="4671322"/>
          </a:xfrm>
          <a:custGeom>
            <a:avLst/>
            <a:gdLst/>
            <a:ahLst/>
            <a:cxnLst/>
            <a:rect r="r" b="b" t="t" l="l"/>
            <a:pathLst>
              <a:path h="4671322" w="8487264">
                <a:moveTo>
                  <a:pt x="0" y="0"/>
                </a:moveTo>
                <a:lnTo>
                  <a:pt x="8487264" y="0"/>
                </a:lnTo>
                <a:lnTo>
                  <a:pt x="8487264" y="4671322"/>
                </a:lnTo>
                <a:lnTo>
                  <a:pt x="0" y="4671322"/>
                </a:lnTo>
                <a:lnTo>
                  <a:pt x="0" y="0"/>
                </a:lnTo>
                <a:close/>
              </a:path>
            </a:pathLst>
          </a:custGeom>
          <a:blipFill>
            <a:blip r:embed="rId5"/>
            <a:stretch>
              <a:fillRect l="0" t="0" r="-3019" b="-24705"/>
            </a:stretch>
          </a:blipFill>
        </p:spPr>
      </p:sp>
      <p:sp>
        <p:nvSpPr>
          <p:cNvPr name="TextBox 13" id="13"/>
          <p:cNvSpPr txBox="true"/>
          <p:nvPr/>
        </p:nvSpPr>
        <p:spPr>
          <a:xfrm rot="0">
            <a:off x="-958586" y="885825"/>
            <a:ext cx="11160398" cy="3991113"/>
          </a:xfrm>
          <a:prstGeom prst="rect">
            <a:avLst/>
          </a:prstGeom>
        </p:spPr>
        <p:txBody>
          <a:bodyPr anchor="t" rtlCol="false" tIns="0" lIns="0" bIns="0" rIns="0">
            <a:spAutoFit/>
          </a:bodyPr>
          <a:lstStyle/>
          <a:p>
            <a:pPr algn="ctr">
              <a:lnSpc>
                <a:spcPts val="7969"/>
              </a:lnSpc>
            </a:pPr>
            <a:r>
              <a:rPr lang="en-US" sz="5384" spc="533">
                <a:solidFill>
                  <a:srgbClr val="FFFFFF"/>
                </a:solidFill>
                <a:latin typeface="Calistoga"/>
                <a:ea typeface="Calistoga"/>
                <a:cs typeface="Calistoga"/>
                <a:sym typeface="Calistoga"/>
              </a:rPr>
              <a:t>YEAR END PARTY </a:t>
            </a:r>
          </a:p>
          <a:p>
            <a:pPr algn="ctr">
              <a:lnSpc>
                <a:spcPts val="7969"/>
              </a:lnSpc>
            </a:pPr>
            <a:r>
              <a:rPr lang="en-US" sz="5384" spc="533">
                <a:solidFill>
                  <a:srgbClr val="FFFFFF"/>
                </a:solidFill>
                <a:latin typeface="Calistoga"/>
                <a:ea typeface="Calistoga"/>
                <a:cs typeface="Calistoga"/>
                <a:sym typeface="Calistoga"/>
              </a:rPr>
              <a:t>USI 2025</a:t>
            </a:r>
          </a:p>
          <a:p>
            <a:pPr algn="ctr">
              <a:lnSpc>
                <a:spcPts val="7969"/>
              </a:lnSpc>
            </a:pPr>
            <a:r>
              <a:rPr lang="en-US" sz="5384" spc="533">
                <a:solidFill>
                  <a:srgbClr val="FFFFFF"/>
                </a:solidFill>
                <a:latin typeface="Calistoga"/>
                <a:ea typeface="Calistoga"/>
                <a:cs typeface="Calistoga"/>
                <a:sym typeface="Calistoga"/>
              </a:rPr>
              <a:t>HAPPY NEW YEAR</a:t>
            </a:r>
          </a:p>
          <a:p>
            <a:pPr algn="ctr">
              <a:lnSpc>
                <a:spcPts val="7969"/>
              </a:lnSpc>
            </a:pPr>
            <a:r>
              <a:rPr lang="en-US" sz="5384" spc="533">
                <a:solidFill>
                  <a:srgbClr val="FFFFFF"/>
                </a:solidFill>
                <a:latin typeface="Calistoga"/>
                <a:ea typeface="Calistoga"/>
                <a:cs typeface="Calistoga"/>
                <a:sym typeface="Calistoga"/>
              </a:rPr>
              <a:t>2026</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327386"/>
            <a:ext cx="18288000" cy="5827635"/>
          </a:xfrm>
          <a:custGeom>
            <a:avLst/>
            <a:gdLst/>
            <a:ahLst/>
            <a:cxnLst/>
            <a:rect r="r" b="b" t="t" l="l"/>
            <a:pathLst>
              <a:path h="5827635" w="18288000">
                <a:moveTo>
                  <a:pt x="0" y="0"/>
                </a:moveTo>
                <a:lnTo>
                  <a:pt x="18288000" y="0"/>
                </a:lnTo>
                <a:lnTo>
                  <a:pt x="18288000" y="5827635"/>
                </a:lnTo>
                <a:lnTo>
                  <a:pt x="0" y="5827635"/>
                </a:lnTo>
                <a:lnTo>
                  <a:pt x="0" y="0"/>
                </a:lnTo>
                <a:close/>
              </a:path>
            </a:pathLst>
          </a:custGeom>
          <a:blipFill>
            <a:blip r:embed="rId2"/>
            <a:stretch>
              <a:fillRect l="0" t="-54735" r="0" b="-54735"/>
            </a:stretch>
          </a:blipFill>
        </p:spPr>
      </p:sp>
      <p:sp>
        <p:nvSpPr>
          <p:cNvPr name="Freeform 3" id="3"/>
          <p:cNvSpPr/>
          <p:nvPr/>
        </p:nvSpPr>
        <p:spPr>
          <a:xfrm flipH="false" flipV="false" rot="0">
            <a:off x="0" y="5500249"/>
            <a:ext cx="9144000" cy="5825403"/>
          </a:xfrm>
          <a:custGeom>
            <a:avLst/>
            <a:gdLst/>
            <a:ahLst/>
            <a:cxnLst/>
            <a:rect r="r" b="b" t="t" l="l"/>
            <a:pathLst>
              <a:path h="5825403" w="9144000">
                <a:moveTo>
                  <a:pt x="0" y="0"/>
                </a:moveTo>
                <a:lnTo>
                  <a:pt x="9144000" y="0"/>
                </a:lnTo>
                <a:lnTo>
                  <a:pt x="9144000" y="5825403"/>
                </a:lnTo>
                <a:lnTo>
                  <a:pt x="0" y="5825403"/>
                </a:lnTo>
                <a:lnTo>
                  <a:pt x="0" y="0"/>
                </a:lnTo>
                <a:close/>
              </a:path>
            </a:pathLst>
          </a:custGeom>
          <a:blipFill>
            <a:blip r:embed="rId3"/>
            <a:stretch>
              <a:fillRect l="0" t="-2289" r="0" b="-2289"/>
            </a:stretch>
          </a:blipFill>
        </p:spPr>
      </p:sp>
      <p:sp>
        <p:nvSpPr>
          <p:cNvPr name="Freeform 4" id="4"/>
          <p:cNvSpPr/>
          <p:nvPr/>
        </p:nvSpPr>
        <p:spPr>
          <a:xfrm flipH="false" flipV="false" rot="0">
            <a:off x="9144000" y="5500249"/>
            <a:ext cx="9144000" cy="5825403"/>
          </a:xfrm>
          <a:custGeom>
            <a:avLst/>
            <a:gdLst/>
            <a:ahLst/>
            <a:cxnLst/>
            <a:rect r="r" b="b" t="t" l="l"/>
            <a:pathLst>
              <a:path h="5825403" w="9144000">
                <a:moveTo>
                  <a:pt x="0" y="0"/>
                </a:moveTo>
                <a:lnTo>
                  <a:pt x="9144000" y="0"/>
                </a:lnTo>
                <a:lnTo>
                  <a:pt x="9144000" y="5825403"/>
                </a:lnTo>
                <a:lnTo>
                  <a:pt x="0" y="5825403"/>
                </a:lnTo>
                <a:lnTo>
                  <a:pt x="0" y="0"/>
                </a:lnTo>
                <a:close/>
              </a:path>
            </a:pathLst>
          </a:custGeom>
          <a:blipFill>
            <a:blip r:embed="rId4"/>
            <a:stretch>
              <a:fillRect l="0" t="-2289" r="0" b="-2289"/>
            </a:stretch>
          </a:blipFill>
        </p:spPr>
      </p:sp>
      <p:grpSp>
        <p:nvGrpSpPr>
          <p:cNvPr name="Group 5" id="5"/>
          <p:cNvGrpSpPr/>
          <p:nvPr/>
        </p:nvGrpSpPr>
        <p:grpSpPr>
          <a:xfrm rot="0">
            <a:off x="-1587754" y="-391144"/>
            <a:ext cx="22454709" cy="10678144"/>
            <a:chOff x="0" y="0"/>
            <a:chExt cx="5913998" cy="2812351"/>
          </a:xfrm>
        </p:grpSpPr>
        <p:sp>
          <p:nvSpPr>
            <p:cNvPr name="Freeform 6" id="6"/>
            <p:cNvSpPr/>
            <p:nvPr/>
          </p:nvSpPr>
          <p:spPr>
            <a:xfrm flipH="false" flipV="false" rot="0">
              <a:off x="0" y="0"/>
              <a:ext cx="5913998" cy="2812351"/>
            </a:xfrm>
            <a:custGeom>
              <a:avLst/>
              <a:gdLst/>
              <a:ahLst/>
              <a:cxnLst/>
              <a:rect r="r" b="b" t="t" l="l"/>
              <a:pathLst>
                <a:path h="2812351" w="5913998">
                  <a:moveTo>
                    <a:pt x="0" y="0"/>
                  </a:moveTo>
                  <a:lnTo>
                    <a:pt x="5913998" y="0"/>
                  </a:lnTo>
                  <a:lnTo>
                    <a:pt x="5913998" y="2812351"/>
                  </a:lnTo>
                  <a:lnTo>
                    <a:pt x="0" y="2812351"/>
                  </a:lnTo>
                  <a:close/>
                </a:path>
              </a:pathLst>
            </a:custGeom>
            <a:solidFill>
              <a:srgbClr val="393939">
                <a:alpha val="49804"/>
              </a:srgbClr>
            </a:solidFill>
          </p:spPr>
        </p:sp>
        <p:sp>
          <p:nvSpPr>
            <p:cNvPr name="TextBox 7" id="7"/>
            <p:cNvSpPr txBox="true"/>
            <p:nvPr/>
          </p:nvSpPr>
          <p:spPr>
            <a:xfrm>
              <a:off x="0" y="-38100"/>
              <a:ext cx="5913998" cy="2850451"/>
            </a:xfrm>
            <a:prstGeom prst="rect">
              <a:avLst/>
            </a:prstGeom>
          </p:spPr>
          <p:txBody>
            <a:bodyPr anchor="ctr" rtlCol="false" tIns="50800" lIns="50800" bIns="50800" rIns="50800"/>
            <a:lstStyle/>
            <a:p>
              <a:pPr algn="ctr">
                <a:lnSpc>
                  <a:spcPts val="2794"/>
                </a:lnSpc>
              </a:pPr>
            </a:p>
          </p:txBody>
        </p:sp>
      </p:grpSp>
      <p:sp>
        <p:nvSpPr>
          <p:cNvPr name="TextBox 8" id="8"/>
          <p:cNvSpPr txBox="true"/>
          <p:nvPr/>
        </p:nvSpPr>
        <p:spPr>
          <a:xfrm rot="0">
            <a:off x="420477" y="7250725"/>
            <a:ext cx="16838823" cy="2413992"/>
          </a:xfrm>
          <a:prstGeom prst="rect">
            <a:avLst/>
          </a:prstGeom>
        </p:spPr>
        <p:txBody>
          <a:bodyPr anchor="t" rtlCol="false" tIns="0" lIns="0" bIns="0" rIns="0">
            <a:spAutoFit/>
          </a:bodyPr>
          <a:lstStyle/>
          <a:p>
            <a:pPr algn="l">
              <a:lnSpc>
                <a:spcPts val="9745"/>
              </a:lnSpc>
            </a:pPr>
            <a:r>
              <a:rPr lang="en-US" sz="6960" b="true">
                <a:solidFill>
                  <a:srgbClr val="FFFFFF"/>
                </a:solidFill>
                <a:latin typeface="Faustina Bold"/>
                <a:ea typeface="Faustina Bold"/>
                <a:cs typeface="Faustina Bold"/>
                <a:sym typeface="Faustina Bold"/>
              </a:rPr>
              <a:t>HÌNH ẢNH SÂN KHẤU</a:t>
            </a:r>
          </a:p>
          <a:p>
            <a:pPr algn="l">
              <a:lnSpc>
                <a:spcPts val="9745"/>
              </a:lnSpc>
              <a:spcBef>
                <a:spcPct val="0"/>
              </a:spcBef>
            </a:pPr>
            <a:r>
              <a:rPr lang="en-US" b="true" sz="6960">
                <a:solidFill>
                  <a:srgbClr val="FFFFFF"/>
                </a:solidFill>
                <a:latin typeface="Faustina Bold"/>
                <a:ea typeface="Faustina Bold"/>
                <a:cs typeface="Faustina Bold"/>
                <a:sym typeface="Faustina Bold"/>
              </a:rPr>
              <a:t>CỦA MỘT SỰ KIỆN TẤT NIÊN T12/2025</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52788" r="0" b="-152788"/>
            </a:stretch>
          </a:blipFill>
        </p:spPr>
      </p:sp>
      <p:grpSp>
        <p:nvGrpSpPr>
          <p:cNvPr name="Group 3" id="3"/>
          <p:cNvGrpSpPr/>
          <p:nvPr/>
        </p:nvGrpSpPr>
        <p:grpSpPr>
          <a:xfrm rot="0">
            <a:off x="-405645" y="0"/>
            <a:ext cx="19644619" cy="10628527"/>
            <a:chOff x="0" y="0"/>
            <a:chExt cx="5173891" cy="2799283"/>
          </a:xfrm>
        </p:grpSpPr>
        <p:sp>
          <p:nvSpPr>
            <p:cNvPr name="Freeform 4" id="4"/>
            <p:cNvSpPr/>
            <p:nvPr/>
          </p:nvSpPr>
          <p:spPr>
            <a:xfrm flipH="false" flipV="false" rot="0">
              <a:off x="0" y="0"/>
              <a:ext cx="5173891" cy="2799283"/>
            </a:xfrm>
            <a:custGeom>
              <a:avLst/>
              <a:gdLst/>
              <a:ahLst/>
              <a:cxnLst/>
              <a:rect r="r" b="b" t="t" l="l"/>
              <a:pathLst>
                <a:path h="2799283" w="5173891">
                  <a:moveTo>
                    <a:pt x="0" y="0"/>
                  </a:moveTo>
                  <a:lnTo>
                    <a:pt x="5173891" y="0"/>
                  </a:lnTo>
                  <a:lnTo>
                    <a:pt x="5173891" y="2799283"/>
                  </a:lnTo>
                  <a:lnTo>
                    <a:pt x="0" y="2799283"/>
                  </a:lnTo>
                  <a:close/>
                </a:path>
              </a:pathLst>
            </a:custGeom>
            <a:solidFill>
              <a:srgbClr val="B6051F"/>
            </a:solidFill>
          </p:spPr>
        </p:sp>
        <p:sp>
          <p:nvSpPr>
            <p:cNvPr name="TextBox 5" id="5"/>
            <p:cNvSpPr txBox="true"/>
            <p:nvPr/>
          </p:nvSpPr>
          <p:spPr>
            <a:xfrm>
              <a:off x="0" y="-38100"/>
              <a:ext cx="5173891" cy="2837383"/>
            </a:xfrm>
            <a:prstGeom prst="rect">
              <a:avLst/>
            </a:prstGeom>
          </p:spPr>
          <p:txBody>
            <a:bodyPr anchor="ctr" rtlCol="false" tIns="50800" lIns="50800" bIns="50800" rIns="50800"/>
            <a:lstStyle/>
            <a:p>
              <a:pPr algn="ctr">
                <a:lnSpc>
                  <a:spcPts val="2794"/>
                </a:lnSpc>
              </a:pPr>
            </a:p>
          </p:txBody>
        </p:sp>
      </p:grpSp>
      <p:grpSp>
        <p:nvGrpSpPr>
          <p:cNvPr name="Group 6" id="6"/>
          <p:cNvGrpSpPr/>
          <p:nvPr/>
        </p:nvGrpSpPr>
        <p:grpSpPr>
          <a:xfrm rot="0">
            <a:off x="6812687" y="7914151"/>
            <a:ext cx="2793514" cy="2071434"/>
            <a:chOff x="0" y="0"/>
            <a:chExt cx="6350000" cy="4708624"/>
          </a:xfrm>
        </p:grpSpPr>
        <p:sp>
          <p:nvSpPr>
            <p:cNvPr name="Freeform 7" id="7"/>
            <p:cNvSpPr/>
            <p:nvPr/>
          </p:nvSpPr>
          <p:spPr>
            <a:xfrm flipH="false" flipV="false" rot="0">
              <a:off x="0" y="0"/>
              <a:ext cx="6350000" cy="4708624"/>
            </a:xfrm>
            <a:custGeom>
              <a:avLst/>
              <a:gdLst/>
              <a:ahLst/>
              <a:cxnLst/>
              <a:rect r="r" b="b" t="t" l="l"/>
              <a:pathLst>
                <a:path h="4708624" w="6350000">
                  <a:moveTo>
                    <a:pt x="6350000" y="4708624"/>
                  </a:moveTo>
                  <a:lnTo>
                    <a:pt x="0" y="4708624"/>
                  </a:lnTo>
                  <a:lnTo>
                    <a:pt x="0" y="0"/>
                  </a:lnTo>
                  <a:lnTo>
                    <a:pt x="6350000" y="4708624"/>
                  </a:lnTo>
                  <a:close/>
                </a:path>
              </a:pathLst>
            </a:custGeom>
            <a:solidFill>
              <a:srgbClr val="FF0027"/>
            </a:solidFill>
          </p:spPr>
        </p:sp>
      </p:grpSp>
      <p:sp>
        <p:nvSpPr>
          <p:cNvPr name="Freeform 8" id="8"/>
          <p:cNvSpPr/>
          <p:nvPr/>
        </p:nvSpPr>
        <p:spPr>
          <a:xfrm flipH="false" flipV="false" rot="0">
            <a:off x="9499539" y="309593"/>
            <a:ext cx="8310494" cy="4724290"/>
          </a:xfrm>
          <a:custGeom>
            <a:avLst/>
            <a:gdLst/>
            <a:ahLst/>
            <a:cxnLst/>
            <a:rect r="r" b="b" t="t" l="l"/>
            <a:pathLst>
              <a:path h="4724290" w="8310494">
                <a:moveTo>
                  <a:pt x="0" y="0"/>
                </a:moveTo>
                <a:lnTo>
                  <a:pt x="8310494" y="0"/>
                </a:lnTo>
                <a:lnTo>
                  <a:pt x="8310494" y="4724290"/>
                </a:lnTo>
                <a:lnTo>
                  <a:pt x="0" y="4724290"/>
                </a:lnTo>
                <a:lnTo>
                  <a:pt x="0" y="0"/>
                </a:lnTo>
                <a:close/>
              </a:path>
            </a:pathLst>
          </a:custGeom>
          <a:blipFill>
            <a:blip r:embed="rId3"/>
            <a:stretch>
              <a:fillRect l="0" t="-17419" r="0" b="0"/>
            </a:stretch>
          </a:blipFill>
        </p:spPr>
      </p:sp>
      <p:sp>
        <p:nvSpPr>
          <p:cNvPr name="Freeform 9" id="9"/>
          <p:cNvSpPr/>
          <p:nvPr/>
        </p:nvSpPr>
        <p:spPr>
          <a:xfrm flipH="false" flipV="false" rot="0">
            <a:off x="9416664" y="5314263"/>
            <a:ext cx="8393369" cy="4484191"/>
          </a:xfrm>
          <a:custGeom>
            <a:avLst/>
            <a:gdLst/>
            <a:ahLst/>
            <a:cxnLst/>
            <a:rect r="r" b="b" t="t" l="l"/>
            <a:pathLst>
              <a:path h="4484191" w="8393369">
                <a:moveTo>
                  <a:pt x="0" y="0"/>
                </a:moveTo>
                <a:lnTo>
                  <a:pt x="8393369" y="0"/>
                </a:lnTo>
                <a:lnTo>
                  <a:pt x="8393369" y="4484191"/>
                </a:lnTo>
                <a:lnTo>
                  <a:pt x="0" y="4484191"/>
                </a:lnTo>
                <a:lnTo>
                  <a:pt x="0" y="0"/>
                </a:lnTo>
                <a:close/>
              </a:path>
            </a:pathLst>
          </a:custGeom>
          <a:blipFill>
            <a:blip r:embed="rId4"/>
            <a:stretch>
              <a:fillRect l="-1514" t="-13416" r="0" b="-13416"/>
            </a:stretch>
          </a:blipFill>
        </p:spPr>
      </p:sp>
      <p:sp>
        <p:nvSpPr>
          <p:cNvPr name="Freeform 10" id="10"/>
          <p:cNvSpPr/>
          <p:nvPr/>
        </p:nvSpPr>
        <p:spPr>
          <a:xfrm flipH="false" flipV="false" rot="0">
            <a:off x="479498" y="5338102"/>
            <a:ext cx="8393369" cy="4436513"/>
          </a:xfrm>
          <a:custGeom>
            <a:avLst/>
            <a:gdLst/>
            <a:ahLst/>
            <a:cxnLst/>
            <a:rect r="r" b="b" t="t" l="l"/>
            <a:pathLst>
              <a:path h="4436513" w="8393369">
                <a:moveTo>
                  <a:pt x="0" y="0"/>
                </a:moveTo>
                <a:lnTo>
                  <a:pt x="8393369" y="0"/>
                </a:lnTo>
                <a:lnTo>
                  <a:pt x="8393369" y="4436513"/>
                </a:lnTo>
                <a:lnTo>
                  <a:pt x="0" y="4436513"/>
                </a:lnTo>
                <a:lnTo>
                  <a:pt x="0" y="0"/>
                </a:lnTo>
                <a:close/>
              </a:path>
            </a:pathLst>
          </a:custGeom>
          <a:blipFill>
            <a:blip r:embed="rId5"/>
            <a:stretch>
              <a:fillRect l="0" t="-25854" r="0" b="-429"/>
            </a:stretch>
          </a:blipFill>
        </p:spPr>
      </p:sp>
      <p:sp>
        <p:nvSpPr>
          <p:cNvPr name="TextBox 11" id="11"/>
          <p:cNvSpPr txBox="true"/>
          <p:nvPr/>
        </p:nvSpPr>
        <p:spPr>
          <a:xfrm rot="0">
            <a:off x="479498" y="1670470"/>
            <a:ext cx="8528090" cy="2300349"/>
          </a:xfrm>
          <a:prstGeom prst="rect">
            <a:avLst/>
          </a:prstGeom>
        </p:spPr>
        <p:txBody>
          <a:bodyPr anchor="t" rtlCol="false" tIns="0" lIns="0" bIns="0" rIns="0">
            <a:spAutoFit/>
          </a:bodyPr>
          <a:lstStyle/>
          <a:p>
            <a:pPr algn="ctr">
              <a:lnSpc>
                <a:spcPts val="6137"/>
              </a:lnSpc>
            </a:pPr>
            <a:r>
              <a:rPr lang="en-US" sz="4147" spc="410">
                <a:solidFill>
                  <a:srgbClr val="FFFFFF"/>
                </a:solidFill>
                <a:latin typeface="Calistoga"/>
                <a:ea typeface="Calistoga"/>
                <a:cs typeface="Calistoga"/>
                <a:sym typeface="Calistoga"/>
              </a:rPr>
              <a:t>CÁC CHƯƠNG TRÌNH KHỞI CÔNG - KHÁNH THÀNH - ĐỘNG THỔ</a:t>
            </a: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59" r="0" b="-9259"/>
            </a:stretch>
          </a:blipFill>
        </p:spPr>
      </p:sp>
      <p:grpSp>
        <p:nvGrpSpPr>
          <p:cNvPr name="Group 3" id="3"/>
          <p:cNvGrpSpPr/>
          <p:nvPr/>
        </p:nvGrpSpPr>
        <p:grpSpPr>
          <a:xfrm rot="0">
            <a:off x="-1587754" y="-391144"/>
            <a:ext cx="22454709" cy="10678144"/>
            <a:chOff x="0" y="0"/>
            <a:chExt cx="5913998" cy="2812351"/>
          </a:xfrm>
        </p:grpSpPr>
        <p:sp>
          <p:nvSpPr>
            <p:cNvPr name="Freeform 4" id="4"/>
            <p:cNvSpPr/>
            <p:nvPr/>
          </p:nvSpPr>
          <p:spPr>
            <a:xfrm flipH="false" flipV="false" rot="0">
              <a:off x="0" y="0"/>
              <a:ext cx="5913998" cy="2812351"/>
            </a:xfrm>
            <a:custGeom>
              <a:avLst/>
              <a:gdLst/>
              <a:ahLst/>
              <a:cxnLst/>
              <a:rect r="r" b="b" t="t" l="l"/>
              <a:pathLst>
                <a:path h="2812351" w="5913998">
                  <a:moveTo>
                    <a:pt x="0" y="0"/>
                  </a:moveTo>
                  <a:lnTo>
                    <a:pt x="5913998" y="0"/>
                  </a:lnTo>
                  <a:lnTo>
                    <a:pt x="5913998" y="2812351"/>
                  </a:lnTo>
                  <a:lnTo>
                    <a:pt x="0" y="2812351"/>
                  </a:lnTo>
                  <a:close/>
                </a:path>
              </a:pathLst>
            </a:custGeom>
            <a:solidFill>
              <a:srgbClr val="393939">
                <a:alpha val="49804"/>
              </a:srgbClr>
            </a:solidFill>
          </p:spPr>
        </p:sp>
        <p:sp>
          <p:nvSpPr>
            <p:cNvPr name="TextBox 5" id="5"/>
            <p:cNvSpPr txBox="true"/>
            <p:nvPr/>
          </p:nvSpPr>
          <p:spPr>
            <a:xfrm>
              <a:off x="0" y="-38100"/>
              <a:ext cx="5913998" cy="2850451"/>
            </a:xfrm>
            <a:prstGeom prst="rect">
              <a:avLst/>
            </a:prstGeom>
          </p:spPr>
          <p:txBody>
            <a:bodyPr anchor="ctr" rtlCol="false" tIns="50800" lIns="50800" bIns="50800" rIns="50800"/>
            <a:lstStyle/>
            <a:p>
              <a:pPr algn="ctr">
                <a:lnSpc>
                  <a:spcPts val="2794"/>
                </a:lnSpc>
              </a:pPr>
            </a:p>
          </p:txBody>
        </p:sp>
      </p:grpSp>
      <p:sp>
        <p:nvSpPr>
          <p:cNvPr name="TextBox 6" id="6"/>
          <p:cNvSpPr txBox="true"/>
          <p:nvPr/>
        </p:nvSpPr>
        <p:spPr>
          <a:xfrm rot="0">
            <a:off x="714393" y="8594758"/>
            <a:ext cx="12114963" cy="1193734"/>
          </a:xfrm>
          <a:prstGeom prst="rect">
            <a:avLst/>
          </a:prstGeom>
        </p:spPr>
        <p:txBody>
          <a:bodyPr anchor="t" rtlCol="false" tIns="0" lIns="0" bIns="0" rIns="0">
            <a:spAutoFit/>
          </a:bodyPr>
          <a:lstStyle/>
          <a:p>
            <a:pPr algn="l">
              <a:lnSpc>
                <a:spcPts val="9745"/>
              </a:lnSpc>
              <a:spcBef>
                <a:spcPct val="0"/>
              </a:spcBef>
            </a:pPr>
            <a:r>
              <a:rPr lang="en-US" b="true" sz="6960">
                <a:solidFill>
                  <a:srgbClr val="FFFFFF"/>
                </a:solidFill>
                <a:latin typeface="Faustina Bold"/>
                <a:ea typeface="Faustina Bold"/>
                <a:cs typeface="Faustina Bold"/>
                <a:sym typeface="Faustina Bold"/>
              </a:rPr>
              <a:t>HỘI NGHỊ KHÁCH HÀNG</a:t>
            </a: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428628" y="514350"/>
            <a:ext cx="9091479" cy="4687483"/>
          </a:xfrm>
          <a:custGeom>
            <a:avLst/>
            <a:gdLst/>
            <a:ahLst/>
            <a:cxnLst/>
            <a:rect r="r" b="b" t="t" l="l"/>
            <a:pathLst>
              <a:path h="4687483" w="9091479">
                <a:moveTo>
                  <a:pt x="0" y="0"/>
                </a:moveTo>
                <a:lnTo>
                  <a:pt x="9091479" y="0"/>
                </a:lnTo>
                <a:lnTo>
                  <a:pt x="9091479" y="4687483"/>
                </a:lnTo>
                <a:lnTo>
                  <a:pt x="0" y="4687483"/>
                </a:lnTo>
                <a:lnTo>
                  <a:pt x="0" y="0"/>
                </a:lnTo>
                <a:close/>
              </a:path>
            </a:pathLst>
          </a:custGeom>
          <a:blipFill>
            <a:blip r:embed="rId2"/>
            <a:stretch>
              <a:fillRect l="-4714" t="-26860" r="0" b="0"/>
            </a:stretch>
          </a:blipFill>
        </p:spPr>
      </p:sp>
      <p:sp>
        <p:nvSpPr>
          <p:cNvPr name="Freeform 3" id="3"/>
          <p:cNvSpPr/>
          <p:nvPr/>
        </p:nvSpPr>
        <p:spPr>
          <a:xfrm flipH="false" flipV="false" rot="0">
            <a:off x="428628" y="5331025"/>
            <a:ext cx="9091479" cy="4441625"/>
          </a:xfrm>
          <a:custGeom>
            <a:avLst/>
            <a:gdLst/>
            <a:ahLst/>
            <a:cxnLst/>
            <a:rect r="r" b="b" t="t" l="l"/>
            <a:pathLst>
              <a:path h="4441625" w="9091479">
                <a:moveTo>
                  <a:pt x="0" y="0"/>
                </a:moveTo>
                <a:lnTo>
                  <a:pt x="9091479" y="0"/>
                </a:lnTo>
                <a:lnTo>
                  <a:pt x="9091479" y="4441625"/>
                </a:lnTo>
                <a:lnTo>
                  <a:pt x="0" y="4441625"/>
                </a:lnTo>
                <a:lnTo>
                  <a:pt x="0" y="0"/>
                </a:lnTo>
                <a:close/>
              </a:path>
            </a:pathLst>
          </a:custGeom>
          <a:blipFill>
            <a:blip r:embed="rId3"/>
            <a:stretch>
              <a:fillRect l="-4714" t="-11280" r="0" b="-31472"/>
            </a:stretch>
          </a:blipFill>
        </p:spPr>
      </p:sp>
      <p:sp>
        <p:nvSpPr>
          <p:cNvPr name="Freeform 4" id="4"/>
          <p:cNvSpPr/>
          <p:nvPr/>
        </p:nvSpPr>
        <p:spPr>
          <a:xfrm flipH="false" flipV="false" rot="0">
            <a:off x="10970586" y="514350"/>
            <a:ext cx="6848205" cy="9258300"/>
          </a:xfrm>
          <a:custGeom>
            <a:avLst/>
            <a:gdLst/>
            <a:ahLst/>
            <a:cxnLst/>
            <a:rect r="r" b="b" t="t" l="l"/>
            <a:pathLst>
              <a:path h="9258300" w="6848205">
                <a:moveTo>
                  <a:pt x="0" y="0"/>
                </a:moveTo>
                <a:lnTo>
                  <a:pt x="6848204" y="0"/>
                </a:lnTo>
                <a:lnTo>
                  <a:pt x="6848204" y="9258300"/>
                </a:lnTo>
                <a:lnTo>
                  <a:pt x="0" y="9258300"/>
                </a:lnTo>
                <a:lnTo>
                  <a:pt x="0" y="0"/>
                </a:lnTo>
                <a:close/>
              </a:path>
            </a:pathLst>
          </a:custGeom>
          <a:blipFill>
            <a:blip r:embed="rId4"/>
            <a:stretch>
              <a:fillRect l="-54114" t="-6673" r="-50202" b="-6673"/>
            </a:stretch>
          </a:blipFill>
        </p:spPr>
      </p:sp>
      <p:sp>
        <p:nvSpPr>
          <p:cNvPr name="TextBox 5" id="5"/>
          <p:cNvSpPr txBox="true"/>
          <p:nvPr/>
        </p:nvSpPr>
        <p:spPr>
          <a:xfrm rot="5400000">
            <a:off x="5774534" y="4405149"/>
            <a:ext cx="9258300" cy="1476703"/>
          </a:xfrm>
          <a:prstGeom prst="rect">
            <a:avLst/>
          </a:prstGeom>
        </p:spPr>
        <p:txBody>
          <a:bodyPr anchor="t" rtlCol="false" tIns="0" lIns="0" bIns="0" rIns="0">
            <a:spAutoFit/>
          </a:bodyPr>
          <a:lstStyle/>
          <a:p>
            <a:pPr algn="ctr">
              <a:lnSpc>
                <a:spcPts val="12056"/>
              </a:lnSpc>
              <a:spcBef>
                <a:spcPct val="0"/>
              </a:spcBef>
            </a:pPr>
            <a:r>
              <a:rPr lang="en-US" b="true" sz="8612" spc="921">
                <a:solidFill>
                  <a:srgbClr val="FFFFFF"/>
                </a:solidFill>
                <a:latin typeface="Faustina Bold"/>
                <a:ea typeface="Faustina Bold"/>
                <a:cs typeface="Faustina Bold"/>
                <a:sym typeface="Faustina Bold"/>
              </a:rPr>
              <a:t>HỘI NGHỊ AIA</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9144000" cy="5149331"/>
          </a:xfrm>
          <a:custGeom>
            <a:avLst/>
            <a:gdLst/>
            <a:ahLst/>
            <a:cxnLst/>
            <a:rect r="r" b="b" t="t" l="l"/>
            <a:pathLst>
              <a:path h="5149331" w="9144000">
                <a:moveTo>
                  <a:pt x="0" y="0"/>
                </a:moveTo>
                <a:lnTo>
                  <a:pt x="9144000" y="0"/>
                </a:lnTo>
                <a:lnTo>
                  <a:pt x="9144000" y="5149331"/>
                </a:lnTo>
                <a:lnTo>
                  <a:pt x="0" y="5149331"/>
                </a:lnTo>
                <a:lnTo>
                  <a:pt x="0" y="0"/>
                </a:lnTo>
                <a:close/>
              </a:path>
            </a:pathLst>
          </a:custGeom>
          <a:blipFill>
            <a:blip r:embed="rId2"/>
            <a:stretch>
              <a:fillRect l="0" t="-18532" r="0" b="0"/>
            </a:stretch>
          </a:blipFill>
        </p:spPr>
      </p:sp>
      <p:sp>
        <p:nvSpPr>
          <p:cNvPr name="Freeform 3" id="3"/>
          <p:cNvSpPr/>
          <p:nvPr/>
        </p:nvSpPr>
        <p:spPr>
          <a:xfrm flipH="false" flipV="false" rot="0">
            <a:off x="0" y="5149331"/>
            <a:ext cx="9144000" cy="5272465"/>
          </a:xfrm>
          <a:custGeom>
            <a:avLst/>
            <a:gdLst/>
            <a:ahLst/>
            <a:cxnLst/>
            <a:rect r="r" b="b" t="t" l="l"/>
            <a:pathLst>
              <a:path h="5272465" w="9144000">
                <a:moveTo>
                  <a:pt x="0" y="0"/>
                </a:moveTo>
                <a:lnTo>
                  <a:pt x="9144000" y="0"/>
                </a:lnTo>
                <a:lnTo>
                  <a:pt x="9144000" y="5272465"/>
                </a:lnTo>
                <a:lnTo>
                  <a:pt x="0" y="5272465"/>
                </a:lnTo>
                <a:lnTo>
                  <a:pt x="0" y="0"/>
                </a:lnTo>
                <a:close/>
              </a:path>
            </a:pathLst>
          </a:custGeom>
          <a:blipFill>
            <a:blip r:embed="rId3"/>
            <a:stretch>
              <a:fillRect l="0" t="-15764" r="0" b="0"/>
            </a:stretch>
          </a:blipFill>
        </p:spPr>
      </p:sp>
      <p:sp>
        <p:nvSpPr>
          <p:cNvPr name="Freeform 4" id="4"/>
          <p:cNvSpPr/>
          <p:nvPr/>
        </p:nvSpPr>
        <p:spPr>
          <a:xfrm flipH="false" flipV="false" rot="0">
            <a:off x="9144000" y="0"/>
            <a:ext cx="9144000" cy="5063454"/>
          </a:xfrm>
          <a:custGeom>
            <a:avLst/>
            <a:gdLst/>
            <a:ahLst/>
            <a:cxnLst/>
            <a:rect r="r" b="b" t="t" l="l"/>
            <a:pathLst>
              <a:path h="5063454" w="9144000">
                <a:moveTo>
                  <a:pt x="0" y="0"/>
                </a:moveTo>
                <a:lnTo>
                  <a:pt x="9144000" y="0"/>
                </a:lnTo>
                <a:lnTo>
                  <a:pt x="9144000" y="5063454"/>
                </a:lnTo>
                <a:lnTo>
                  <a:pt x="0" y="5063454"/>
                </a:lnTo>
                <a:lnTo>
                  <a:pt x="0" y="0"/>
                </a:lnTo>
                <a:close/>
              </a:path>
            </a:pathLst>
          </a:custGeom>
          <a:blipFill>
            <a:blip r:embed="rId4"/>
            <a:stretch>
              <a:fillRect l="0" t="-18174" r="0" b="-2367"/>
            </a:stretch>
          </a:blipFill>
        </p:spPr>
      </p:sp>
      <p:sp>
        <p:nvSpPr>
          <p:cNvPr name="Freeform 5" id="5"/>
          <p:cNvSpPr/>
          <p:nvPr/>
        </p:nvSpPr>
        <p:spPr>
          <a:xfrm flipH="false" flipV="false" rot="0">
            <a:off x="9144000" y="5063454"/>
            <a:ext cx="9144000" cy="5241682"/>
          </a:xfrm>
          <a:custGeom>
            <a:avLst/>
            <a:gdLst/>
            <a:ahLst/>
            <a:cxnLst/>
            <a:rect r="r" b="b" t="t" l="l"/>
            <a:pathLst>
              <a:path h="5241682" w="9144000">
                <a:moveTo>
                  <a:pt x="0" y="0"/>
                </a:moveTo>
                <a:lnTo>
                  <a:pt x="9144000" y="0"/>
                </a:lnTo>
                <a:lnTo>
                  <a:pt x="9144000" y="5241682"/>
                </a:lnTo>
                <a:lnTo>
                  <a:pt x="0" y="5241682"/>
                </a:lnTo>
                <a:lnTo>
                  <a:pt x="0" y="0"/>
                </a:lnTo>
                <a:close/>
              </a:path>
            </a:pathLst>
          </a:custGeom>
          <a:blipFill>
            <a:blip r:embed="rId5"/>
            <a:stretch>
              <a:fillRect l="0" t="-16443" r="0" b="0"/>
            </a:stretch>
          </a:blipFill>
        </p:spPr>
      </p:sp>
      <p:grpSp>
        <p:nvGrpSpPr>
          <p:cNvPr name="Group 6" id="6"/>
          <p:cNvGrpSpPr/>
          <p:nvPr/>
        </p:nvGrpSpPr>
        <p:grpSpPr>
          <a:xfrm rot="0">
            <a:off x="-1587754" y="-391144"/>
            <a:ext cx="22454709" cy="10678144"/>
            <a:chOff x="0" y="0"/>
            <a:chExt cx="5913998" cy="2812351"/>
          </a:xfrm>
        </p:grpSpPr>
        <p:sp>
          <p:nvSpPr>
            <p:cNvPr name="Freeform 7" id="7"/>
            <p:cNvSpPr/>
            <p:nvPr/>
          </p:nvSpPr>
          <p:spPr>
            <a:xfrm flipH="false" flipV="false" rot="0">
              <a:off x="0" y="0"/>
              <a:ext cx="5913998" cy="2812351"/>
            </a:xfrm>
            <a:custGeom>
              <a:avLst/>
              <a:gdLst/>
              <a:ahLst/>
              <a:cxnLst/>
              <a:rect r="r" b="b" t="t" l="l"/>
              <a:pathLst>
                <a:path h="2812351" w="5913998">
                  <a:moveTo>
                    <a:pt x="0" y="0"/>
                  </a:moveTo>
                  <a:lnTo>
                    <a:pt x="5913998" y="0"/>
                  </a:lnTo>
                  <a:lnTo>
                    <a:pt x="5913998" y="2812351"/>
                  </a:lnTo>
                  <a:lnTo>
                    <a:pt x="0" y="2812351"/>
                  </a:lnTo>
                  <a:close/>
                </a:path>
              </a:pathLst>
            </a:custGeom>
            <a:solidFill>
              <a:srgbClr val="393939">
                <a:alpha val="49804"/>
              </a:srgbClr>
            </a:solidFill>
          </p:spPr>
        </p:sp>
        <p:sp>
          <p:nvSpPr>
            <p:cNvPr name="TextBox 8" id="8"/>
            <p:cNvSpPr txBox="true"/>
            <p:nvPr/>
          </p:nvSpPr>
          <p:spPr>
            <a:xfrm>
              <a:off x="0" y="-38100"/>
              <a:ext cx="5913998" cy="2850451"/>
            </a:xfrm>
            <a:prstGeom prst="rect">
              <a:avLst/>
            </a:prstGeom>
          </p:spPr>
          <p:txBody>
            <a:bodyPr anchor="ctr" rtlCol="false" tIns="50800" lIns="50800" bIns="50800" rIns="50800"/>
            <a:lstStyle/>
            <a:p>
              <a:pPr algn="ctr">
                <a:lnSpc>
                  <a:spcPts val="2794"/>
                </a:lnSpc>
              </a:pPr>
            </a:p>
          </p:txBody>
        </p:sp>
      </p:grpSp>
      <p:sp>
        <p:nvSpPr>
          <p:cNvPr name="TextBox 9" id="9"/>
          <p:cNvSpPr txBox="true"/>
          <p:nvPr/>
        </p:nvSpPr>
        <p:spPr>
          <a:xfrm rot="0">
            <a:off x="420477" y="7250725"/>
            <a:ext cx="15671345" cy="2413992"/>
          </a:xfrm>
          <a:prstGeom prst="rect">
            <a:avLst/>
          </a:prstGeom>
        </p:spPr>
        <p:txBody>
          <a:bodyPr anchor="t" rtlCol="false" tIns="0" lIns="0" bIns="0" rIns="0">
            <a:spAutoFit/>
          </a:bodyPr>
          <a:lstStyle/>
          <a:p>
            <a:pPr algn="l">
              <a:lnSpc>
                <a:spcPts val="9745"/>
              </a:lnSpc>
              <a:spcBef>
                <a:spcPct val="0"/>
              </a:spcBef>
            </a:pPr>
            <a:r>
              <a:rPr lang="en-US" b="true" sz="6960">
                <a:solidFill>
                  <a:srgbClr val="FFFFFF"/>
                </a:solidFill>
                <a:latin typeface="Faustina Bold"/>
                <a:ea typeface="Faustina Bold"/>
                <a:cs typeface="Faustina Bold"/>
                <a:sym typeface="Faustina Bold"/>
              </a:rPr>
              <a:t>CÁC CHƯƠNG TRÌNH LỄ KỈ NIỆM THÀNH LẬP, BIỂU DIỄN NGHỆ THUẬT</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9144000" y="557235"/>
            <a:ext cx="8646137" cy="4586265"/>
          </a:xfrm>
          <a:custGeom>
            <a:avLst/>
            <a:gdLst/>
            <a:ahLst/>
            <a:cxnLst/>
            <a:rect r="r" b="b" t="t" l="l"/>
            <a:pathLst>
              <a:path h="4586265" w="8646137">
                <a:moveTo>
                  <a:pt x="0" y="0"/>
                </a:moveTo>
                <a:lnTo>
                  <a:pt x="8646137" y="0"/>
                </a:lnTo>
                <a:lnTo>
                  <a:pt x="8646137" y="4586265"/>
                </a:lnTo>
                <a:lnTo>
                  <a:pt x="0" y="4586265"/>
                </a:lnTo>
                <a:lnTo>
                  <a:pt x="0" y="0"/>
                </a:lnTo>
                <a:close/>
              </a:path>
            </a:pathLst>
          </a:custGeom>
          <a:blipFill>
            <a:blip r:embed="rId2"/>
            <a:stretch>
              <a:fillRect l="0" t="-84503" r="-31874" b="-1955"/>
            </a:stretch>
          </a:blipFill>
        </p:spPr>
      </p:sp>
      <p:sp>
        <p:nvSpPr>
          <p:cNvPr name="Freeform 3" id="3"/>
          <p:cNvSpPr/>
          <p:nvPr/>
        </p:nvSpPr>
        <p:spPr>
          <a:xfrm flipH="false" flipV="false" rot="0">
            <a:off x="433808" y="5331278"/>
            <a:ext cx="8359910" cy="4551817"/>
          </a:xfrm>
          <a:custGeom>
            <a:avLst/>
            <a:gdLst/>
            <a:ahLst/>
            <a:cxnLst/>
            <a:rect r="r" b="b" t="t" l="l"/>
            <a:pathLst>
              <a:path h="4551817" w="8359910">
                <a:moveTo>
                  <a:pt x="0" y="0"/>
                </a:moveTo>
                <a:lnTo>
                  <a:pt x="8359909" y="0"/>
                </a:lnTo>
                <a:lnTo>
                  <a:pt x="8359909" y="4551817"/>
                </a:lnTo>
                <a:lnTo>
                  <a:pt x="0" y="4551817"/>
                </a:lnTo>
                <a:lnTo>
                  <a:pt x="0" y="0"/>
                </a:lnTo>
                <a:close/>
              </a:path>
            </a:pathLst>
          </a:custGeom>
          <a:blipFill>
            <a:blip r:embed="rId3"/>
            <a:stretch>
              <a:fillRect l="-8008" t="-13500" r="0" b="-35276"/>
            </a:stretch>
          </a:blipFill>
        </p:spPr>
      </p:sp>
      <p:sp>
        <p:nvSpPr>
          <p:cNvPr name="Freeform 4" id="4"/>
          <p:cNvSpPr/>
          <p:nvPr/>
        </p:nvSpPr>
        <p:spPr>
          <a:xfrm flipH="false" flipV="false" rot="0">
            <a:off x="9144000" y="5331278"/>
            <a:ext cx="8646137" cy="4551817"/>
          </a:xfrm>
          <a:custGeom>
            <a:avLst/>
            <a:gdLst/>
            <a:ahLst/>
            <a:cxnLst/>
            <a:rect r="r" b="b" t="t" l="l"/>
            <a:pathLst>
              <a:path h="4551817" w="8646137">
                <a:moveTo>
                  <a:pt x="0" y="0"/>
                </a:moveTo>
                <a:lnTo>
                  <a:pt x="8646137" y="0"/>
                </a:lnTo>
                <a:lnTo>
                  <a:pt x="8646137" y="4551817"/>
                </a:lnTo>
                <a:lnTo>
                  <a:pt x="0" y="4551817"/>
                </a:lnTo>
                <a:lnTo>
                  <a:pt x="0" y="0"/>
                </a:lnTo>
                <a:close/>
              </a:path>
            </a:pathLst>
          </a:custGeom>
          <a:blipFill>
            <a:blip r:embed="rId4"/>
            <a:stretch>
              <a:fillRect l="-13747" t="-79469" r="-18704" b="-8873"/>
            </a:stretch>
          </a:blipFill>
        </p:spPr>
      </p:sp>
      <p:sp>
        <p:nvSpPr>
          <p:cNvPr name="TextBox 5" id="5"/>
          <p:cNvSpPr txBox="true"/>
          <p:nvPr/>
        </p:nvSpPr>
        <p:spPr>
          <a:xfrm rot="0">
            <a:off x="433808" y="1541782"/>
            <a:ext cx="13786698" cy="2070951"/>
          </a:xfrm>
          <a:prstGeom prst="rect">
            <a:avLst/>
          </a:prstGeom>
        </p:spPr>
        <p:txBody>
          <a:bodyPr anchor="t" rtlCol="false" tIns="0" lIns="0" bIns="0" rIns="0">
            <a:spAutoFit/>
          </a:bodyPr>
          <a:lstStyle/>
          <a:p>
            <a:pPr algn="l">
              <a:lnSpc>
                <a:spcPts val="8296"/>
              </a:lnSpc>
            </a:pPr>
            <a:r>
              <a:rPr lang="en-US" sz="5925" b="true">
                <a:solidFill>
                  <a:srgbClr val="FFFFFF"/>
                </a:solidFill>
                <a:latin typeface="Faustina Bold"/>
                <a:ea typeface="Faustina Bold"/>
                <a:cs typeface="Faustina Bold"/>
                <a:sym typeface="Faustina Bold"/>
              </a:rPr>
              <a:t>LỄ KỶ NIỆM </a:t>
            </a:r>
          </a:p>
          <a:p>
            <a:pPr algn="l">
              <a:lnSpc>
                <a:spcPts val="8296"/>
              </a:lnSpc>
              <a:spcBef>
                <a:spcPct val="0"/>
              </a:spcBef>
            </a:pPr>
            <a:r>
              <a:rPr lang="en-US" b="true" sz="5925">
                <a:solidFill>
                  <a:srgbClr val="FFFFFF"/>
                </a:solidFill>
                <a:latin typeface="Faustina Bold"/>
                <a:ea typeface="Faustina Bold"/>
                <a:cs typeface="Faustina Bold"/>
                <a:sym typeface="Faustina Bold"/>
              </a:rPr>
              <a:t>20 NĂM THÀNH LẬP CPN</a:t>
            </a: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9144000" y="262165"/>
            <a:ext cx="8295854" cy="4881335"/>
          </a:xfrm>
          <a:custGeom>
            <a:avLst/>
            <a:gdLst/>
            <a:ahLst/>
            <a:cxnLst/>
            <a:rect r="r" b="b" t="t" l="l"/>
            <a:pathLst>
              <a:path h="4881335" w="8295854">
                <a:moveTo>
                  <a:pt x="0" y="0"/>
                </a:moveTo>
                <a:lnTo>
                  <a:pt x="8295854" y="0"/>
                </a:lnTo>
                <a:lnTo>
                  <a:pt x="8295854" y="4881335"/>
                </a:lnTo>
                <a:lnTo>
                  <a:pt x="0" y="4881335"/>
                </a:lnTo>
                <a:lnTo>
                  <a:pt x="0" y="0"/>
                </a:lnTo>
                <a:close/>
              </a:path>
            </a:pathLst>
          </a:custGeom>
          <a:blipFill>
            <a:blip r:embed="rId2"/>
            <a:stretch>
              <a:fillRect l="0" t="-9694" r="-4222" b="-8482"/>
            </a:stretch>
          </a:blipFill>
        </p:spPr>
      </p:sp>
      <p:sp>
        <p:nvSpPr>
          <p:cNvPr name="Freeform 3" id="3"/>
          <p:cNvSpPr/>
          <p:nvPr/>
        </p:nvSpPr>
        <p:spPr>
          <a:xfrm flipH="false" flipV="false" rot="0">
            <a:off x="497863" y="5341258"/>
            <a:ext cx="8295854" cy="4683577"/>
          </a:xfrm>
          <a:custGeom>
            <a:avLst/>
            <a:gdLst/>
            <a:ahLst/>
            <a:cxnLst/>
            <a:rect r="r" b="b" t="t" l="l"/>
            <a:pathLst>
              <a:path h="4683577" w="8295854">
                <a:moveTo>
                  <a:pt x="0" y="0"/>
                </a:moveTo>
                <a:lnTo>
                  <a:pt x="8295854" y="0"/>
                </a:lnTo>
                <a:lnTo>
                  <a:pt x="8295854" y="4683577"/>
                </a:lnTo>
                <a:lnTo>
                  <a:pt x="0" y="4683577"/>
                </a:lnTo>
                <a:lnTo>
                  <a:pt x="0" y="0"/>
                </a:lnTo>
                <a:close/>
              </a:path>
            </a:pathLst>
          </a:custGeom>
          <a:blipFill>
            <a:blip r:embed="rId3"/>
            <a:stretch>
              <a:fillRect l="0" t="-9088" r="0" b="-9088"/>
            </a:stretch>
          </a:blipFill>
        </p:spPr>
      </p:sp>
      <p:sp>
        <p:nvSpPr>
          <p:cNvPr name="Freeform 4" id="4"/>
          <p:cNvSpPr/>
          <p:nvPr/>
        </p:nvSpPr>
        <p:spPr>
          <a:xfrm flipH="false" flipV="false" rot="0">
            <a:off x="9144000" y="5341258"/>
            <a:ext cx="8295854" cy="4683577"/>
          </a:xfrm>
          <a:custGeom>
            <a:avLst/>
            <a:gdLst/>
            <a:ahLst/>
            <a:cxnLst/>
            <a:rect r="r" b="b" t="t" l="l"/>
            <a:pathLst>
              <a:path h="4683577" w="8295854">
                <a:moveTo>
                  <a:pt x="0" y="0"/>
                </a:moveTo>
                <a:lnTo>
                  <a:pt x="8295854" y="0"/>
                </a:lnTo>
                <a:lnTo>
                  <a:pt x="8295854" y="4683577"/>
                </a:lnTo>
                <a:lnTo>
                  <a:pt x="0" y="4683577"/>
                </a:lnTo>
                <a:lnTo>
                  <a:pt x="0" y="0"/>
                </a:lnTo>
                <a:close/>
              </a:path>
            </a:pathLst>
          </a:custGeom>
          <a:blipFill>
            <a:blip r:embed="rId4"/>
            <a:stretch>
              <a:fillRect l="0" t="-9088" r="0" b="-9088"/>
            </a:stretch>
          </a:blipFill>
        </p:spPr>
      </p:sp>
      <p:sp>
        <p:nvSpPr>
          <p:cNvPr name="TextBox 5" id="5"/>
          <p:cNvSpPr txBox="true"/>
          <p:nvPr/>
        </p:nvSpPr>
        <p:spPr>
          <a:xfrm rot="0">
            <a:off x="433808" y="914400"/>
            <a:ext cx="8359910" cy="3107033"/>
          </a:xfrm>
          <a:prstGeom prst="rect">
            <a:avLst/>
          </a:prstGeom>
        </p:spPr>
        <p:txBody>
          <a:bodyPr anchor="t" rtlCol="false" tIns="0" lIns="0" bIns="0" rIns="0">
            <a:spAutoFit/>
          </a:bodyPr>
          <a:lstStyle/>
          <a:p>
            <a:pPr algn="ctr">
              <a:lnSpc>
                <a:spcPts val="8296"/>
              </a:lnSpc>
            </a:pPr>
            <a:r>
              <a:rPr lang="en-US" b="true" sz="5925">
                <a:solidFill>
                  <a:srgbClr val="FFFFFF"/>
                </a:solidFill>
                <a:latin typeface="Faustina Bold"/>
                <a:ea typeface="Faustina Bold"/>
                <a:cs typeface="Faustina Bold"/>
                <a:sym typeface="Faustina Bold"/>
              </a:rPr>
              <a:t>45 NĂM THÀNH LẬP </a:t>
            </a:r>
          </a:p>
          <a:p>
            <a:pPr algn="ctr">
              <a:lnSpc>
                <a:spcPts val="8296"/>
              </a:lnSpc>
            </a:pPr>
            <a:r>
              <a:rPr lang="en-US" b="true" sz="5925">
                <a:solidFill>
                  <a:srgbClr val="FFFFFF"/>
                </a:solidFill>
                <a:latin typeface="Faustina Bold"/>
                <a:ea typeface="Faustina Bold"/>
                <a:cs typeface="Faustina Bold"/>
                <a:sym typeface="Faustina Bold"/>
              </a:rPr>
              <a:t>CÔNG TY CP VT </a:t>
            </a:r>
          </a:p>
          <a:p>
            <a:pPr algn="ctr">
              <a:lnSpc>
                <a:spcPts val="8296"/>
              </a:lnSpc>
              <a:spcBef>
                <a:spcPct val="0"/>
              </a:spcBef>
            </a:pPr>
            <a:r>
              <a:rPr lang="en-US" b="true" sz="5925">
                <a:solidFill>
                  <a:srgbClr val="FFFFFF"/>
                </a:solidFill>
                <a:latin typeface="Faustina Bold"/>
                <a:ea typeface="Faustina Bold"/>
                <a:cs typeface="Faustina Bold"/>
                <a:sym typeface="Faustina Bold"/>
              </a:rPr>
              <a:t>XĂNG DẦU VIPCO</a:t>
            </a: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562574" y="498717"/>
            <a:ext cx="8420691" cy="4042059"/>
          </a:xfrm>
          <a:custGeom>
            <a:avLst/>
            <a:gdLst/>
            <a:ahLst/>
            <a:cxnLst/>
            <a:rect r="r" b="b" t="t" l="l"/>
            <a:pathLst>
              <a:path h="4042059" w="8420691">
                <a:moveTo>
                  <a:pt x="0" y="0"/>
                </a:moveTo>
                <a:lnTo>
                  <a:pt x="8420691" y="0"/>
                </a:lnTo>
                <a:lnTo>
                  <a:pt x="8420691" y="4042058"/>
                </a:lnTo>
                <a:lnTo>
                  <a:pt x="0" y="4042058"/>
                </a:lnTo>
                <a:lnTo>
                  <a:pt x="0" y="0"/>
                </a:lnTo>
                <a:close/>
              </a:path>
            </a:pathLst>
          </a:custGeom>
          <a:blipFill>
            <a:blip r:embed="rId2"/>
            <a:stretch>
              <a:fillRect l="-6680" t="-26732" r="-1908" b="-24081"/>
            </a:stretch>
          </a:blipFill>
        </p:spPr>
      </p:sp>
      <p:sp>
        <p:nvSpPr>
          <p:cNvPr name="Freeform 3" id="3"/>
          <p:cNvSpPr/>
          <p:nvPr/>
        </p:nvSpPr>
        <p:spPr>
          <a:xfrm flipH="false" flipV="false" rot="0">
            <a:off x="482206" y="5520299"/>
            <a:ext cx="8581426" cy="4248037"/>
          </a:xfrm>
          <a:custGeom>
            <a:avLst/>
            <a:gdLst/>
            <a:ahLst/>
            <a:cxnLst/>
            <a:rect r="r" b="b" t="t" l="l"/>
            <a:pathLst>
              <a:path h="4248037" w="8581426">
                <a:moveTo>
                  <a:pt x="0" y="0"/>
                </a:moveTo>
                <a:lnTo>
                  <a:pt x="8581426" y="0"/>
                </a:lnTo>
                <a:lnTo>
                  <a:pt x="8581426" y="4248037"/>
                </a:lnTo>
                <a:lnTo>
                  <a:pt x="0" y="4248037"/>
                </a:lnTo>
                <a:lnTo>
                  <a:pt x="0" y="0"/>
                </a:lnTo>
                <a:close/>
              </a:path>
            </a:pathLst>
          </a:custGeom>
          <a:blipFill>
            <a:blip r:embed="rId3"/>
            <a:stretch>
              <a:fillRect l="-10508" t="-17038" r="-14357" b="-51080"/>
            </a:stretch>
          </a:blipFill>
        </p:spPr>
      </p:sp>
      <p:sp>
        <p:nvSpPr>
          <p:cNvPr name="Freeform 4" id="4"/>
          <p:cNvSpPr/>
          <p:nvPr/>
        </p:nvSpPr>
        <p:spPr>
          <a:xfrm flipH="false" flipV="false" rot="0">
            <a:off x="9313588" y="498717"/>
            <a:ext cx="8478566" cy="4042059"/>
          </a:xfrm>
          <a:custGeom>
            <a:avLst/>
            <a:gdLst/>
            <a:ahLst/>
            <a:cxnLst/>
            <a:rect r="r" b="b" t="t" l="l"/>
            <a:pathLst>
              <a:path h="4042059" w="8478566">
                <a:moveTo>
                  <a:pt x="0" y="0"/>
                </a:moveTo>
                <a:lnTo>
                  <a:pt x="8478567" y="0"/>
                </a:lnTo>
                <a:lnTo>
                  <a:pt x="8478567" y="4042058"/>
                </a:lnTo>
                <a:lnTo>
                  <a:pt x="0" y="4042058"/>
                </a:lnTo>
                <a:lnTo>
                  <a:pt x="0" y="0"/>
                </a:lnTo>
                <a:close/>
              </a:path>
            </a:pathLst>
          </a:custGeom>
          <a:blipFill>
            <a:blip r:embed="rId4"/>
            <a:stretch>
              <a:fillRect l="0" t="-56446" r="-43919" b="-44758"/>
            </a:stretch>
          </a:blipFill>
        </p:spPr>
      </p:sp>
      <p:sp>
        <p:nvSpPr>
          <p:cNvPr name="Freeform 5" id="5"/>
          <p:cNvSpPr/>
          <p:nvPr/>
        </p:nvSpPr>
        <p:spPr>
          <a:xfrm flipH="false" flipV="false" rot="0">
            <a:off x="9313588" y="5520299"/>
            <a:ext cx="8478566" cy="4248037"/>
          </a:xfrm>
          <a:custGeom>
            <a:avLst/>
            <a:gdLst/>
            <a:ahLst/>
            <a:cxnLst/>
            <a:rect r="r" b="b" t="t" l="l"/>
            <a:pathLst>
              <a:path h="4248037" w="8478566">
                <a:moveTo>
                  <a:pt x="0" y="0"/>
                </a:moveTo>
                <a:lnTo>
                  <a:pt x="8478567" y="0"/>
                </a:lnTo>
                <a:lnTo>
                  <a:pt x="8478567" y="4248037"/>
                </a:lnTo>
                <a:lnTo>
                  <a:pt x="0" y="4248037"/>
                </a:lnTo>
                <a:lnTo>
                  <a:pt x="0" y="0"/>
                </a:lnTo>
                <a:close/>
              </a:path>
            </a:pathLst>
          </a:custGeom>
          <a:blipFill>
            <a:blip r:embed="rId5"/>
            <a:stretch>
              <a:fillRect l="-15798" t="-40067" r="-10582" b="-28052"/>
            </a:stretch>
          </a:blipFill>
        </p:spPr>
      </p:sp>
      <p:sp>
        <p:nvSpPr>
          <p:cNvPr name="TextBox 6" id="6"/>
          <p:cNvSpPr txBox="true"/>
          <p:nvPr/>
        </p:nvSpPr>
        <p:spPr>
          <a:xfrm rot="0">
            <a:off x="2358595" y="4416950"/>
            <a:ext cx="14786405" cy="1103349"/>
          </a:xfrm>
          <a:prstGeom prst="rect">
            <a:avLst/>
          </a:prstGeom>
        </p:spPr>
        <p:txBody>
          <a:bodyPr anchor="t" rtlCol="false" tIns="0" lIns="0" bIns="0" rIns="0">
            <a:spAutoFit/>
          </a:bodyPr>
          <a:lstStyle/>
          <a:p>
            <a:pPr algn="ctr">
              <a:lnSpc>
                <a:spcPts val="9048"/>
              </a:lnSpc>
              <a:spcBef>
                <a:spcPct val="0"/>
              </a:spcBef>
            </a:pPr>
            <a:r>
              <a:rPr lang="en-US" b="true" sz="6462">
                <a:solidFill>
                  <a:srgbClr val="FFFFFF"/>
                </a:solidFill>
                <a:latin typeface="Faustina Bold"/>
                <a:ea typeface="Faustina Bold"/>
                <a:cs typeface="Faustina Bold"/>
                <a:sym typeface="Faustina Bold"/>
              </a:rPr>
              <a:t>MAUNULIFE CARNIVAL FESTIVAL</a:t>
            </a: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44" r="0" b="-9244"/>
            </a:stretch>
          </a:blipFill>
        </p:spPr>
      </p:sp>
      <p:grpSp>
        <p:nvGrpSpPr>
          <p:cNvPr name="Group 3" id="3"/>
          <p:cNvGrpSpPr/>
          <p:nvPr/>
        </p:nvGrpSpPr>
        <p:grpSpPr>
          <a:xfrm rot="0">
            <a:off x="-132959" y="7914151"/>
            <a:ext cx="6955170" cy="2071434"/>
            <a:chOff x="0" y="0"/>
            <a:chExt cx="953539" cy="283989"/>
          </a:xfrm>
        </p:grpSpPr>
        <p:sp>
          <p:nvSpPr>
            <p:cNvPr name="Freeform 4" id="4"/>
            <p:cNvSpPr/>
            <p:nvPr/>
          </p:nvSpPr>
          <p:spPr>
            <a:xfrm flipH="false" flipV="false" rot="0">
              <a:off x="0" y="0"/>
              <a:ext cx="953539" cy="283989"/>
            </a:xfrm>
            <a:custGeom>
              <a:avLst/>
              <a:gdLst/>
              <a:ahLst/>
              <a:cxnLst/>
              <a:rect r="r" b="b" t="t" l="l"/>
              <a:pathLst>
                <a:path h="283989" w="953539">
                  <a:moveTo>
                    <a:pt x="0" y="0"/>
                  </a:moveTo>
                  <a:lnTo>
                    <a:pt x="953539" y="0"/>
                  </a:lnTo>
                  <a:lnTo>
                    <a:pt x="953539" y="283989"/>
                  </a:lnTo>
                  <a:lnTo>
                    <a:pt x="0" y="283989"/>
                  </a:lnTo>
                  <a:close/>
                </a:path>
              </a:pathLst>
            </a:custGeom>
            <a:solidFill>
              <a:srgbClr val="FF0027"/>
            </a:solidFill>
          </p:spPr>
        </p:sp>
      </p:grpSp>
      <p:grpSp>
        <p:nvGrpSpPr>
          <p:cNvPr name="Group 5" id="5"/>
          <p:cNvGrpSpPr/>
          <p:nvPr/>
        </p:nvGrpSpPr>
        <p:grpSpPr>
          <a:xfrm rot="0">
            <a:off x="6812687" y="7914151"/>
            <a:ext cx="2793514" cy="2071434"/>
            <a:chOff x="0" y="0"/>
            <a:chExt cx="6350000" cy="4708624"/>
          </a:xfrm>
        </p:grpSpPr>
        <p:sp>
          <p:nvSpPr>
            <p:cNvPr name="Freeform 6" id="6"/>
            <p:cNvSpPr/>
            <p:nvPr/>
          </p:nvSpPr>
          <p:spPr>
            <a:xfrm flipH="false" flipV="false" rot="0">
              <a:off x="0" y="0"/>
              <a:ext cx="6350000" cy="4708624"/>
            </a:xfrm>
            <a:custGeom>
              <a:avLst/>
              <a:gdLst/>
              <a:ahLst/>
              <a:cxnLst/>
              <a:rect r="r" b="b" t="t" l="l"/>
              <a:pathLst>
                <a:path h="4708624" w="6350000">
                  <a:moveTo>
                    <a:pt x="6350000" y="4708624"/>
                  </a:moveTo>
                  <a:lnTo>
                    <a:pt x="0" y="4708624"/>
                  </a:lnTo>
                  <a:lnTo>
                    <a:pt x="0" y="0"/>
                  </a:lnTo>
                  <a:lnTo>
                    <a:pt x="6350000" y="4708624"/>
                  </a:lnTo>
                  <a:close/>
                </a:path>
              </a:pathLst>
            </a:custGeom>
            <a:solidFill>
              <a:srgbClr val="FF0027"/>
            </a:solidFill>
          </p:spPr>
        </p:sp>
      </p:grpSp>
      <p:grpSp>
        <p:nvGrpSpPr>
          <p:cNvPr name="Group 7" id="7"/>
          <p:cNvGrpSpPr/>
          <p:nvPr/>
        </p:nvGrpSpPr>
        <p:grpSpPr>
          <a:xfrm rot="0">
            <a:off x="-162035" y="0"/>
            <a:ext cx="19644619" cy="10628527"/>
            <a:chOff x="0" y="0"/>
            <a:chExt cx="5173891" cy="2799283"/>
          </a:xfrm>
        </p:grpSpPr>
        <p:sp>
          <p:nvSpPr>
            <p:cNvPr name="Freeform 8" id="8"/>
            <p:cNvSpPr/>
            <p:nvPr/>
          </p:nvSpPr>
          <p:spPr>
            <a:xfrm flipH="false" flipV="false" rot="0">
              <a:off x="0" y="0"/>
              <a:ext cx="5173891" cy="2799283"/>
            </a:xfrm>
            <a:custGeom>
              <a:avLst/>
              <a:gdLst/>
              <a:ahLst/>
              <a:cxnLst/>
              <a:rect r="r" b="b" t="t" l="l"/>
              <a:pathLst>
                <a:path h="2799283" w="5173891">
                  <a:moveTo>
                    <a:pt x="0" y="0"/>
                  </a:moveTo>
                  <a:lnTo>
                    <a:pt x="5173891" y="0"/>
                  </a:lnTo>
                  <a:lnTo>
                    <a:pt x="5173891" y="2799283"/>
                  </a:lnTo>
                  <a:lnTo>
                    <a:pt x="0" y="2799283"/>
                  </a:lnTo>
                  <a:close/>
                </a:path>
              </a:pathLst>
            </a:custGeom>
            <a:solidFill>
              <a:srgbClr val="B6051F"/>
            </a:solidFill>
          </p:spPr>
        </p:sp>
        <p:sp>
          <p:nvSpPr>
            <p:cNvPr name="TextBox 9" id="9"/>
            <p:cNvSpPr txBox="true"/>
            <p:nvPr/>
          </p:nvSpPr>
          <p:spPr>
            <a:xfrm>
              <a:off x="0" y="-38100"/>
              <a:ext cx="5173891" cy="2837383"/>
            </a:xfrm>
            <a:prstGeom prst="rect">
              <a:avLst/>
            </a:prstGeom>
          </p:spPr>
          <p:txBody>
            <a:bodyPr anchor="ctr" rtlCol="false" tIns="50800" lIns="50800" bIns="50800" rIns="50800"/>
            <a:lstStyle/>
            <a:p>
              <a:pPr algn="ctr">
                <a:lnSpc>
                  <a:spcPts val="2794"/>
                </a:lnSpc>
              </a:pPr>
            </a:p>
          </p:txBody>
        </p:sp>
      </p:grpSp>
      <p:sp>
        <p:nvSpPr>
          <p:cNvPr name="Freeform 10" id="10"/>
          <p:cNvSpPr/>
          <p:nvPr/>
        </p:nvSpPr>
        <p:spPr>
          <a:xfrm flipH="false" flipV="false" rot="0">
            <a:off x="441565" y="5000333"/>
            <a:ext cx="5970249" cy="4985252"/>
          </a:xfrm>
          <a:custGeom>
            <a:avLst/>
            <a:gdLst/>
            <a:ahLst/>
            <a:cxnLst/>
            <a:rect r="r" b="b" t="t" l="l"/>
            <a:pathLst>
              <a:path h="4985252" w="5970249">
                <a:moveTo>
                  <a:pt x="0" y="0"/>
                </a:moveTo>
                <a:lnTo>
                  <a:pt x="5970249" y="0"/>
                </a:lnTo>
                <a:lnTo>
                  <a:pt x="5970249" y="4985252"/>
                </a:lnTo>
                <a:lnTo>
                  <a:pt x="0" y="4985252"/>
                </a:lnTo>
                <a:lnTo>
                  <a:pt x="0" y="0"/>
                </a:lnTo>
                <a:close/>
              </a:path>
            </a:pathLst>
          </a:custGeom>
          <a:blipFill>
            <a:blip r:embed="rId3"/>
            <a:stretch>
              <a:fillRect l="-7396" t="-11284" r="0" b="-17330"/>
            </a:stretch>
          </a:blipFill>
        </p:spPr>
      </p:sp>
      <p:sp>
        <p:nvSpPr>
          <p:cNvPr name="Freeform 11" id="11"/>
          <p:cNvSpPr/>
          <p:nvPr/>
        </p:nvSpPr>
        <p:spPr>
          <a:xfrm flipH="false" flipV="false" rot="0">
            <a:off x="11698943" y="5000333"/>
            <a:ext cx="6002421" cy="4985252"/>
          </a:xfrm>
          <a:custGeom>
            <a:avLst/>
            <a:gdLst/>
            <a:ahLst/>
            <a:cxnLst/>
            <a:rect r="r" b="b" t="t" l="l"/>
            <a:pathLst>
              <a:path h="4985252" w="6002421">
                <a:moveTo>
                  <a:pt x="0" y="0"/>
                </a:moveTo>
                <a:lnTo>
                  <a:pt x="6002422" y="0"/>
                </a:lnTo>
                <a:lnTo>
                  <a:pt x="6002422" y="4985252"/>
                </a:lnTo>
                <a:lnTo>
                  <a:pt x="0" y="4985252"/>
                </a:lnTo>
                <a:lnTo>
                  <a:pt x="0" y="0"/>
                </a:lnTo>
                <a:close/>
              </a:path>
            </a:pathLst>
          </a:custGeom>
          <a:blipFill>
            <a:blip r:embed="rId4"/>
            <a:stretch>
              <a:fillRect l="0" t="-14847" r="-7716" b="-14847"/>
            </a:stretch>
          </a:blipFill>
        </p:spPr>
      </p:sp>
      <p:sp>
        <p:nvSpPr>
          <p:cNvPr name="Freeform 12" id="12"/>
          <p:cNvSpPr/>
          <p:nvPr/>
        </p:nvSpPr>
        <p:spPr>
          <a:xfrm flipH="false" flipV="false" rot="0">
            <a:off x="6617013" y="4995934"/>
            <a:ext cx="4872380" cy="4989651"/>
          </a:xfrm>
          <a:custGeom>
            <a:avLst/>
            <a:gdLst/>
            <a:ahLst/>
            <a:cxnLst/>
            <a:rect r="r" b="b" t="t" l="l"/>
            <a:pathLst>
              <a:path h="4989651" w="4872380">
                <a:moveTo>
                  <a:pt x="0" y="0"/>
                </a:moveTo>
                <a:lnTo>
                  <a:pt x="4872380" y="0"/>
                </a:lnTo>
                <a:lnTo>
                  <a:pt x="4872380" y="4989651"/>
                </a:lnTo>
                <a:lnTo>
                  <a:pt x="0" y="4989651"/>
                </a:lnTo>
                <a:lnTo>
                  <a:pt x="0" y="0"/>
                </a:lnTo>
                <a:close/>
              </a:path>
            </a:pathLst>
          </a:custGeom>
          <a:blipFill>
            <a:blip r:embed="rId5"/>
            <a:stretch>
              <a:fillRect l="-15944" t="-45019" r="-10874" b="-40783"/>
            </a:stretch>
          </a:blipFill>
        </p:spPr>
      </p:sp>
      <p:sp>
        <p:nvSpPr>
          <p:cNvPr name="Freeform 13" id="13"/>
          <p:cNvSpPr/>
          <p:nvPr/>
        </p:nvSpPr>
        <p:spPr>
          <a:xfrm flipH="false" flipV="false" rot="0">
            <a:off x="11698943" y="482206"/>
            <a:ext cx="6002421" cy="4365929"/>
          </a:xfrm>
          <a:custGeom>
            <a:avLst/>
            <a:gdLst/>
            <a:ahLst/>
            <a:cxnLst/>
            <a:rect r="r" b="b" t="t" l="l"/>
            <a:pathLst>
              <a:path h="4365929" w="6002421">
                <a:moveTo>
                  <a:pt x="0" y="0"/>
                </a:moveTo>
                <a:lnTo>
                  <a:pt x="6002422" y="0"/>
                </a:lnTo>
                <a:lnTo>
                  <a:pt x="6002422" y="4365929"/>
                </a:lnTo>
                <a:lnTo>
                  <a:pt x="0" y="4365929"/>
                </a:lnTo>
                <a:lnTo>
                  <a:pt x="0" y="0"/>
                </a:lnTo>
                <a:close/>
              </a:path>
            </a:pathLst>
          </a:custGeom>
          <a:blipFill>
            <a:blip r:embed="rId6"/>
            <a:stretch>
              <a:fillRect l="-3491" t="-11044" r="-15770" b="0"/>
            </a:stretch>
          </a:blipFill>
        </p:spPr>
      </p:sp>
      <p:sp>
        <p:nvSpPr>
          <p:cNvPr name="TextBox 14" id="14"/>
          <p:cNvSpPr txBox="true"/>
          <p:nvPr/>
        </p:nvSpPr>
        <p:spPr>
          <a:xfrm rot="0">
            <a:off x="441565" y="885825"/>
            <a:ext cx="8272106" cy="1252062"/>
          </a:xfrm>
          <a:prstGeom prst="rect">
            <a:avLst/>
          </a:prstGeom>
        </p:spPr>
        <p:txBody>
          <a:bodyPr anchor="t" rtlCol="false" tIns="0" lIns="0" bIns="0" rIns="0">
            <a:spAutoFit/>
          </a:bodyPr>
          <a:lstStyle/>
          <a:p>
            <a:pPr algn="ctr">
              <a:lnSpc>
                <a:spcPts val="10263"/>
              </a:lnSpc>
              <a:spcBef>
                <a:spcPct val="0"/>
              </a:spcBef>
            </a:pPr>
            <a:r>
              <a:rPr lang="en-US" b="true" sz="7331">
                <a:solidFill>
                  <a:srgbClr val="FFFFFF"/>
                </a:solidFill>
                <a:latin typeface="Faustina Bold"/>
                <a:ea typeface="Faustina Bold"/>
                <a:cs typeface="Faustina Bold"/>
                <a:sym typeface="Faustina Bold"/>
              </a:rPr>
              <a:t>BAY CÙNG SAO MAI</a:t>
            </a:r>
          </a:p>
        </p:txBody>
      </p:sp>
      <p:sp>
        <p:nvSpPr>
          <p:cNvPr name="TextBox 15" id="15"/>
          <p:cNvSpPr txBox="true"/>
          <p:nvPr/>
        </p:nvSpPr>
        <p:spPr>
          <a:xfrm rot="0">
            <a:off x="441565" y="2446158"/>
            <a:ext cx="10693637" cy="1634744"/>
          </a:xfrm>
          <a:prstGeom prst="rect">
            <a:avLst/>
          </a:prstGeom>
        </p:spPr>
        <p:txBody>
          <a:bodyPr anchor="t" rtlCol="false" tIns="0" lIns="0" bIns="0" rIns="0">
            <a:spAutoFit/>
          </a:bodyPr>
          <a:lstStyle/>
          <a:p>
            <a:pPr algn="just">
              <a:lnSpc>
                <a:spcPts val="4396"/>
              </a:lnSpc>
              <a:spcBef>
                <a:spcPct val="0"/>
              </a:spcBef>
            </a:pPr>
            <a:r>
              <a:rPr lang="en-US" sz="3140">
                <a:solidFill>
                  <a:srgbClr val="FFFFFF"/>
                </a:solidFill>
                <a:latin typeface="Faustina"/>
                <a:ea typeface="Faustina"/>
                <a:cs typeface="Faustina"/>
                <a:sym typeface="Faustina"/>
              </a:rPr>
              <a:t>Chương trình kỷ niệm 15 năm thành lập công ty TNHH thương mại Sao mai tại Đà Nẵng với sự góp mặt của nhiều ca sĩ hạng như Mỹ Tâm, Karik, Erik.</a:t>
            </a:r>
          </a:p>
        </p:txBody>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6077397" y="-5534644"/>
            <a:ext cx="22454709" cy="10678144"/>
            <a:chOff x="0" y="0"/>
            <a:chExt cx="5913998" cy="2812351"/>
          </a:xfrm>
        </p:grpSpPr>
        <p:sp>
          <p:nvSpPr>
            <p:cNvPr name="Freeform 3" id="3"/>
            <p:cNvSpPr/>
            <p:nvPr/>
          </p:nvSpPr>
          <p:spPr>
            <a:xfrm flipH="false" flipV="false" rot="0">
              <a:off x="0" y="0"/>
              <a:ext cx="5913998" cy="2812351"/>
            </a:xfrm>
            <a:custGeom>
              <a:avLst/>
              <a:gdLst/>
              <a:ahLst/>
              <a:cxnLst/>
              <a:rect r="r" b="b" t="t" l="l"/>
              <a:pathLst>
                <a:path h="2812351" w="5913998">
                  <a:moveTo>
                    <a:pt x="0" y="0"/>
                  </a:moveTo>
                  <a:lnTo>
                    <a:pt x="5913998" y="0"/>
                  </a:lnTo>
                  <a:lnTo>
                    <a:pt x="5913998" y="2812351"/>
                  </a:lnTo>
                  <a:lnTo>
                    <a:pt x="0" y="2812351"/>
                  </a:lnTo>
                  <a:close/>
                </a:path>
              </a:pathLst>
            </a:custGeom>
            <a:solidFill>
              <a:srgbClr val="393939">
                <a:alpha val="49804"/>
              </a:srgbClr>
            </a:solidFill>
          </p:spPr>
        </p:sp>
        <p:sp>
          <p:nvSpPr>
            <p:cNvPr name="TextBox 4" id="4"/>
            <p:cNvSpPr txBox="true"/>
            <p:nvPr/>
          </p:nvSpPr>
          <p:spPr>
            <a:xfrm>
              <a:off x="0" y="-38100"/>
              <a:ext cx="5913998" cy="2850451"/>
            </a:xfrm>
            <a:prstGeom prst="rect">
              <a:avLst/>
            </a:prstGeom>
          </p:spPr>
          <p:txBody>
            <a:bodyPr anchor="ctr" rtlCol="false" tIns="50800" lIns="50800" bIns="50800" rIns="50800"/>
            <a:lstStyle/>
            <a:p>
              <a:pPr algn="ctr">
                <a:lnSpc>
                  <a:spcPts val="2794"/>
                </a:lnSpc>
              </a:pPr>
            </a:p>
          </p:txBody>
        </p:sp>
      </p:grpSp>
      <p:sp>
        <p:nvSpPr>
          <p:cNvPr name="Freeform 5" id="5"/>
          <p:cNvSpPr/>
          <p:nvPr/>
        </p:nvSpPr>
        <p:spPr>
          <a:xfrm flipH="false" flipV="false" rot="0">
            <a:off x="-367306" y="-452556"/>
            <a:ext cx="9511306" cy="5968565"/>
          </a:xfrm>
          <a:custGeom>
            <a:avLst/>
            <a:gdLst/>
            <a:ahLst/>
            <a:cxnLst/>
            <a:rect r="r" b="b" t="t" l="l"/>
            <a:pathLst>
              <a:path h="5968565" w="9511306">
                <a:moveTo>
                  <a:pt x="0" y="0"/>
                </a:moveTo>
                <a:lnTo>
                  <a:pt x="9511306" y="0"/>
                </a:lnTo>
                <a:lnTo>
                  <a:pt x="9511306" y="5968566"/>
                </a:lnTo>
                <a:lnTo>
                  <a:pt x="0" y="5968566"/>
                </a:lnTo>
                <a:lnTo>
                  <a:pt x="0" y="0"/>
                </a:lnTo>
                <a:close/>
              </a:path>
            </a:pathLst>
          </a:custGeom>
          <a:blipFill>
            <a:blip r:embed="rId2"/>
            <a:stretch>
              <a:fillRect l="0" t="-9659" r="0" b="-9659"/>
            </a:stretch>
          </a:blipFill>
        </p:spPr>
      </p:sp>
      <p:sp>
        <p:nvSpPr>
          <p:cNvPr name="Freeform 6" id="6"/>
          <p:cNvSpPr/>
          <p:nvPr/>
        </p:nvSpPr>
        <p:spPr>
          <a:xfrm flipH="false" flipV="false" rot="0">
            <a:off x="-1278445" y="5540113"/>
            <a:ext cx="10422445" cy="5968565"/>
          </a:xfrm>
          <a:custGeom>
            <a:avLst/>
            <a:gdLst/>
            <a:ahLst/>
            <a:cxnLst/>
            <a:rect r="r" b="b" t="t" l="l"/>
            <a:pathLst>
              <a:path h="5968565" w="10422445">
                <a:moveTo>
                  <a:pt x="0" y="0"/>
                </a:moveTo>
                <a:lnTo>
                  <a:pt x="10422445" y="0"/>
                </a:lnTo>
                <a:lnTo>
                  <a:pt x="10422445" y="5968565"/>
                </a:lnTo>
                <a:lnTo>
                  <a:pt x="0" y="5968565"/>
                </a:lnTo>
                <a:lnTo>
                  <a:pt x="0" y="0"/>
                </a:lnTo>
                <a:close/>
              </a:path>
            </a:pathLst>
          </a:custGeom>
          <a:blipFill>
            <a:blip r:embed="rId3"/>
            <a:stretch>
              <a:fillRect l="0" t="-15374" r="0" b="-15374"/>
            </a:stretch>
          </a:blipFill>
        </p:spPr>
      </p:sp>
      <p:sp>
        <p:nvSpPr>
          <p:cNvPr name="Freeform 7" id="7"/>
          <p:cNvSpPr/>
          <p:nvPr/>
        </p:nvSpPr>
        <p:spPr>
          <a:xfrm flipH="false" flipV="false" rot="0">
            <a:off x="9144000" y="5143500"/>
            <a:ext cx="9587910" cy="5968565"/>
          </a:xfrm>
          <a:custGeom>
            <a:avLst/>
            <a:gdLst/>
            <a:ahLst/>
            <a:cxnLst/>
            <a:rect r="r" b="b" t="t" l="l"/>
            <a:pathLst>
              <a:path h="5968565" w="9587910">
                <a:moveTo>
                  <a:pt x="0" y="0"/>
                </a:moveTo>
                <a:lnTo>
                  <a:pt x="9587910" y="0"/>
                </a:lnTo>
                <a:lnTo>
                  <a:pt x="9587910" y="5968565"/>
                </a:lnTo>
                <a:lnTo>
                  <a:pt x="0" y="5968565"/>
                </a:lnTo>
                <a:lnTo>
                  <a:pt x="0" y="0"/>
                </a:lnTo>
                <a:close/>
              </a:path>
            </a:pathLst>
          </a:custGeom>
          <a:blipFill>
            <a:blip r:embed="rId4"/>
            <a:stretch>
              <a:fillRect l="0" t="-10139" r="0" b="-10139"/>
            </a:stretch>
          </a:blipFill>
        </p:spPr>
      </p:sp>
      <p:sp>
        <p:nvSpPr>
          <p:cNvPr name="Freeform 8" id="8"/>
          <p:cNvSpPr/>
          <p:nvPr/>
        </p:nvSpPr>
        <p:spPr>
          <a:xfrm flipH="false" flipV="false" rot="0">
            <a:off x="9144000" y="-195572"/>
            <a:ext cx="9144000" cy="5339072"/>
          </a:xfrm>
          <a:custGeom>
            <a:avLst/>
            <a:gdLst/>
            <a:ahLst/>
            <a:cxnLst/>
            <a:rect r="r" b="b" t="t" l="l"/>
            <a:pathLst>
              <a:path h="5339072" w="9144000">
                <a:moveTo>
                  <a:pt x="0" y="0"/>
                </a:moveTo>
                <a:lnTo>
                  <a:pt x="9144000" y="0"/>
                </a:lnTo>
                <a:lnTo>
                  <a:pt x="9144000" y="5339072"/>
                </a:lnTo>
                <a:lnTo>
                  <a:pt x="0" y="5339072"/>
                </a:lnTo>
                <a:lnTo>
                  <a:pt x="0" y="0"/>
                </a:lnTo>
                <a:close/>
              </a:path>
            </a:pathLst>
          </a:custGeom>
          <a:blipFill>
            <a:blip r:embed="rId5"/>
            <a:stretch>
              <a:fillRect l="0" t="-8222" r="0" b="-20012"/>
            </a:stretch>
          </a:blipFill>
        </p:spPr>
      </p:sp>
      <p:grpSp>
        <p:nvGrpSpPr>
          <p:cNvPr name="Group 9" id="9"/>
          <p:cNvGrpSpPr/>
          <p:nvPr/>
        </p:nvGrpSpPr>
        <p:grpSpPr>
          <a:xfrm rot="0">
            <a:off x="-1587754" y="-391144"/>
            <a:ext cx="22454709" cy="10678144"/>
            <a:chOff x="0" y="0"/>
            <a:chExt cx="5913998" cy="2812351"/>
          </a:xfrm>
        </p:grpSpPr>
        <p:sp>
          <p:nvSpPr>
            <p:cNvPr name="Freeform 10" id="10"/>
            <p:cNvSpPr/>
            <p:nvPr/>
          </p:nvSpPr>
          <p:spPr>
            <a:xfrm flipH="false" flipV="false" rot="0">
              <a:off x="0" y="0"/>
              <a:ext cx="5913998" cy="2812351"/>
            </a:xfrm>
            <a:custGeom>
              <a:avLst/>
              <a:gdLst/>
              <a:ahLst/>
              <a:cxnLst/>
              <a:rect r="r" b="b" t="t" l="l"/>
              <a:pathLst>
                <a:path h="2812351" w="5913998">
                  <a:moveTo>
                    <a:pt x="0" y="0"/>
                  </a:moveTo>
                  <a:lnTo>
                    <a:pt x="5913998" y="0"/>
                  </a:lnTo>
                  <a:lnTo>
                    <a:pt x="5913998" y="2812351"/>
                  </a:lnTo>
                  <a:lnTo>
                    <a:pt x="0" y="2812351"/>
                  </a:lnTo>
                  <a:close/>
                </a:path>
              </a:pathLst>
            </a:custGeom>
            <a:solidFill>
              <a:srgbClr val="393939">
                <a:alpha val="49804"/>
              </a:srgbClr>
            </a:solidFill>
          </p:spPr>
        </p:sp>
        <p:sp>
          <p:nvSpPr>
            <p:cNvPr name="TextBox 11" id="11"/>
            <p:cNvSpPr txBox="true"/>
            <p:nvPr/>
          </p:nvSpPr>
          <p:spPr>
            <a:xfrm>
              <a:off x="0" y="-38100"/>
              <a:ext cx="5913998" cy="2850451"/>
            </a:xfrm>
            <a:prstGeom prst="rect">
              <a:avLst/>
            </a:prstGeom>
          </p:spPr>
          <p:txBody>
            <a:bodyPr anchor="ctr" rtlCol="false" tIns="50800" lIns="50800" bIns="50800" rIns="50800"/>
            <a:lstStyle/>
            <a:p>
              <a:pPr algn="ctr">
                <a:lnSpc>
                  <a:spcPts val="2794"/>
                </a:lnSpc>
              </a:pPr>
            </a:p>
          </p:txBody>
        </p:sp>
      </p:grpSp>
      <p:sp>
        <p:nvSpPr>
          <p:cNvPr name="TextBox 12" id="12"/>
          <p:cNvSpPr txBox="true"/>
          <p:nvPr/>
        </p:nvSpPr>
        <p:spPr>
          <a:xfrm rot="0">
            <a:off x="420477" y="7250725"/>
            <a:ext cx="15671345" cy="2413992"/>
          </a:xfrm>
          <a:prstGeom prst="rect">
            <a:avLst/>
          </a:prstGeom>
        </p:spPr>
        <p:txBody>
          <a:bodyPr anchor="t" rtlCol="false" tIns="0" lIns="0" bIns="0" rIns="0">
            <a:spAutoFit/>
          </a:bodyPr>
          <a:lstStyle/>
          <a:p>
            <a:pPr algn="l">
              <a:lnSpc>
                <a:spcPts val="9745"/>
              </a:lnSpc>
            </a:pPr>
            <a:r>
              <a:rPr lang="en-US" sz="6960" b="true">
                <a:solidFill>
                  <a:srgbClr val="FFFFFF"/>
                </a:solidFill>
                <a:latin typeface="Faustina Bold"/>
                <a:ea typeface="Faustina Bold"/>
                <a:cs typeface="Faustina Bold"/>
                <a:sym typeface="Faustina Bold"/>
              </a:rPr>
              <a:t>TRANG TRÍ - KHÁNH TIẾT</a:t>
            </a:r>
          </a:p>
          <a:p>
            <a:pPr algn="l">
              <a:lnSpc>
                <a:spcPts val="9745"/>
              </a:lnSpc>
              <a:spcBef>
                <a:spcPct val="0"/>
              </a:spcBef>
            </a:pPr>
            <a:r>
              <a:rPr lang="en-US" b="true" sz="6960">
                <a:solidFill>
                  <a:srgbClr val="FFFFFF"/>
                </a:solidFill>
                <a:latin typeface="Faustina Bold"/>
                <a:ea typeface="Faustina Bold"/>
                <a:cs typeface="Faustina Bold"/>
                <a:sym typeface="Faustina Bold"/>
              </a:rPr>
              <a:t>TẠI SỰ KIỆN A80</a:t>
            </a:r>
          </a:p>
        </p:txBody>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321471" y="5520299"/>
            <a:ext cx="8661794" cy="4248037"/>
          </a:xfrm>
          <a:custGeom>
            <a:avLst/>
            <a:gdLst/>
            <a:ahLst/>
            <a:cxnLst/>
            <a:rect r="r" b="b" t="t" l="l"/>
            <a:pathLst>
              <a:path h="4248037" w="8661794">
                <a:moveTo>
                  <a:pt x="0" y="0"/>
                </a:moveTo>
                <a:lnTo>
                  <a:pt x="8661794" y="0"/>
                </a:lnTo>
                <a:lnTo>
                  <a:pt x="8661794" y="4248037"/>
                </a:lnTo>
                <a:lnTo>
                  <a:pt x="0" y="4248037"/>
                </a:lnTo>
                <a:lnTo>
                  <a:pt x="0" y="0"/>
                </a:lnTo>
                <a:close/>
              </a:path>
            </a:pathLst>
          </a:custGeom>
          <a:blipFill>
            <a:blip r:embed="rId2"/>
            <a:stretch>
              <a:fillRect l="0" t="-46586" r="0" b="-6084"/>
            </a:stretch>
          </a:blipFill>
        </p:spPr>
      </p:sp>
      <p:sp>
        <p:nvSpPr>
          <p:cNvPr name="Freeform 3" id="3"/>
          <p:cNvSpPr/>
          <p:nvPr/>
        </p:nvSpPr>
        <p:spPr>
          <a:xfrm flipH="false" flipV="false" rot="0">
            <a:off x="9313588" y="5520299"/>
            <a:ext cx="7971373" cy="4248037"/>
          </a:xfrm>
          <a:custGeom>
            <a:avLst/>
            <a:gdLst/>
            <a:ahLst/>
            <a:cxnLst/>
            <a:rect r="r" b="b" t="t" l="l"/>
            <a:pathLst>
              <a:path h="4248037" w="7971373">
                <a:moveTo>
                  <a:pt x="0" y="0"/>
                </a:moveTo>
                <a:lnTo>
                  <a:pt x="7971373" y="0"/>
                </a:lnTo>
                <a:lnTo>
                  <a:pt x="7971373" y="4248037"/>
                </a:lnTo>
                <a:lnTo>
                  <a:pt x="0" y="4248037"/>
                </a:lnTo>
                <a:lnTo>
                  <a:pt x="0" y="0"/>
                </a:lnTo>
                <a:close/>
              </a:path>
            </a:pathLst>
          </a:custGeom>
          <a:blipFill>
            <a:blip r:embed="rId3"/>
            <a:stretch>
              <a:fillRect l="0" t="-40501" r="0" b="0"/>
            </a:stretch>
          </a:blipFill>
        </p:spPr>
      </p:sp>
      <p:sp>
        <p:nvSpPr>
          <p:cNvPr name="Freeform 4" id="4"/>
          <p:cNvSpPr/>
          <p:nvPr/>
        </p:nvSpPr>
        <p:spPr>
          <a:xfrm flipH="false" flipV="false" rot="0">
            <a:off x="321471" y="498717"/>
            <a:ext cx="16937829" cy="4042059"/>
          </a:xfrm>
          <a:custGeom>
            <a:avLst/>
            <a:gdLst/>
            <a:ahLst/>
            <a:cxnLst/>
            <a:rect r="r" b="b" t="t" l="l"/>
            <a:pathLst>
              <a:path h="4042059" w="16937829">
                <a:moveTo>
                  <a:pt x="0" y="0"/>
                </a:moveTo>
                <a:lnTo>
                  <a:pt x="16937829" y="0"/>
                </a:lnTo>
                <a:lnTo>
                  <a:pt x="16937829" y="4042058"/>
                </a:lnTo>
                <a:lnTo>
                  <a:pt x="0" y="4042058"/>
                </a:lnTo>
                <a:lnTo>
                  <a:pt x="0" y="0"/>
                </a:lnTo>
                <a:close/>
              </a:path>
            </a:pathLst>
          </a:custGeom>
          <a:blipFill>
            <a:blip r:embed="rId4"/>
            <a:stretch>
              <a:fillRect l="0" t="-153478" r="0" b="-60277"/>
            </a:stretch>
          </a:blipFill>
        </p:spPr>
      </p:sp>
      <p:sp>
        <p:nvSpPr>
          <p:cNvPr name="TextBox 5" id="5"/>
          <p:cNvSpPr txBox="true"/>
          <p:nvPr/>
        </p:nvSpPr>
        <p:spPr>
          <a:xfrm rot="0">
            <a:off x="1920386" y="4416950"/>
            <a:ext cx="14786405" cy="1086157"/>
          </a:xfrm>
          <a:prstGeom prst="rect">
            <a:avLst/>
          </a:prstGeom>
        </p:spPr>
        <p:txBody>
          <a:bodyPr anchor="t" rtlCol="false" tIns="0" lIns="0" bIns="0" rIns="0">
            <a:spAutoFit/>
          </a:bodyPr>
          <a:lstStyle/>
          <a:p>
            <a:pPr algn="ctr">
              <a:lnSpc>
                <a:spcPts val="8908"/>
              </a:lnSpc>
              <a:spcBef>
                <a:spcPct val="0"/>
              </a:spcBef>
            </a:pPr>
            <a:r>
              <a:rPr lang="en-US" b="true" sz="6362">
                <a:solidFill>
                  <a:srgbClr val="FFFFFF"/>
                </a:solidFill>
                <a:latin typeface="Faustina Bold"/>
                <a:ea typeface="Faustina Bold"/>
                <a:cs typeface="Faustina Bold"/>
                <a:sym typeface="Faustina Bold"/>
              </a:rPr>
              <a:t>KHU VUI CHƠI TRẺ EM</a:t>
            </a:r>
          </a:p>
        </p:txBody>
      </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562574" y="5503107"/>
            <a:ext cx="8397221" cy="4578152"/>
          </a:xfrm>
          <a:custGeom>
            <a:avLst/>
            <a:gdLst/>
            <a:ahLst/>
            <a:cxnLst/>
            <a:rect r="r" b="b" t="t" l="l"/>
            <a:pathLst>
              <a:path h="4578152" w="8397221">
                <a:moveTo>
                  <a:pt x="0" y="0"/>
                </a:moveTo>
                <a:lnTo>
                  <a:pt x="8397221" y="0"/>
                </a:lnTo>
                <a:lnTo>
                  <a:pt x="8397221" y="4578152"/>
                </a:lnTo>
                <a:lnTo>
                  <a:pt x="0" y="4578152"/>
                </a:lnTo>
                <a:lnTo>
                  <a:pt x="0" y="0"/>
                </a:lnTo>
                <a:close/>
              </a:path>
            </a:pathLst>
          </a:custGeom>
          <a:blipFill>
            <a:blip r:embed="rId2"/>
            <a:stretch>
              <a:fillRect l="0" t="-3305" r="0" b="-18897"/>
            </a:stretch>
          </a:blipFill>
        </p:spPr>
      </p:sp>
      <p:sp>
        <p:nvSpPr>
          <p:cNvPr name="Freeform 3" id="3"/>
          <p:cNvSpPr/>
          <p:nvPr/>
        </p:nvSpPr>
        <p:spPr>
          <a:xfrm flipH="false" flipV="false" rot="0">
            <a:off x="9313588" y="5503107"/>
            <a:ext cx="8478566" cy="4578152"/>
          </a:xfrm>
          <a:custGeom>
            <a:avLst/>
            <a:gdLst/>
            <a:ahLst/>
            <a:cxnLst/>
            <a:rect r="r" b="b" t="t" l="l"/>
            <a:pathLst>
              <a:path h="4578152" w="8478566">
                <a:moveTo>
                  <a:pt x="0" y="0"/>
                </a:moveTo>
                <a:lnTo>
                  <a:pt x="8478567" y="0"/>
                </a:lnTo>
                <a:lnTo>
                  <a:pt x="8478567" y="4578152"/>
                </a:lnTo>
                <a:lnTo>
                  <a:pt x="0" y="4578152"/>
                </a:lnTo>
                <a:lnTo>
                  <a:pt x="0" y="0"/>
                </a:lnTo>
                <a:close/>
              </a:path>
            </a:pathLst>
          </a:custGeom>
          <a:blipFill>
            <a:blip r:embed="rId3"/>
            <a:stretch>
              <a:fillRect l="0" t="-34518" r="0" b="-4147"/>
            </a:stretch>
          </a:blipFill>
        </p:spPr>
      </p:sp>
      <p:sp>
        <p:nvSpPr>
          <p:cNvPr name="Freeform 4" id="4"/>
          <p:cNvSpPr/>
          <p:nvPr/>
        </p:nvSpPr>
        <p:spPr>
          <a:xfrm flipH="false" flipV="false" rot="0">
            <a:off x="562574" y="249358"/>
            <a:ext cx="8397221" cy="4540775"/>
          </a:xfrm>
          <a:custGeom>
            <a:avLst/>
            <a:gdLst/>
            <a:ahLst/>
            <a:cxnLst/>
            <a:rect r="r" b="b" t="t" l="l"/>
            <a:pathLst>
              <a:path h="4540775" w="8397221">
                <a:moveTo>
                  <a:pt x="0" y="0"/>
                </a:moveTo>
                <a:lnTo>
                  <a:pt x="8397221" y="0"/>
                </a:lnTo>
                <a:lnTo>
                  <a:pt x="8397221" y="4540776"/>
                </a:lnTo>
                <a:lnTo>
                  <a:pt x="0" y="4540776"/>
                </a:lnTo>
                <a:lnTo>
                  <a:pt x="0" y="0"/>
                </a:lnTo>
                <a:close/>
              </a:path>
            </a:pathLst>
          </a:custGeom>
          <a:blipFill>
            <a:blip r:embed="rId4"/>
            <a:stretch>
              <a:fillRect l="0" t="-7573" r="0" b="-15866"/>
            </a:stretch>
          </a:blipFill>
        </p:spPr>
      </p:sp>
      <p:sp>
        <p:nvSpPr>
          <p:cNvPr name="Freeform 5" id="5"/>
          <p:cNvSpPr/>
          <p:nvPr/>
        </p:nvSpPr>
        <p:spPr>
          <a:xfrm flipH="false" flipV="false" rot="0">
            <a:off x="9313588" y="231547"/>
            <a:ext cx="8397221" cy="4558587"/>
          </a:xfrm>
          <a:custGeom>
            <a:avLst/>
            <a:gdLst/>
            <a:ahLst/>
            <a:cxnLst/>
            <a:rect r="r" b="b" t="t" l="l"/>
            <a:pathLst>
              <a:path h="4558587" w="8397221">
                <a:moveTo>
                  <a:pt x="0" y="0"/>
                </a:moveTo>
                <a:lnTo>
                  <a:pt x="8397221" y="0"/>
                </a:lnTo>
                <a:lnTo>
                  <a:pt x="8397221" y="4558587"/>
                </a:lnTo>
                <a:lnTo>
                  <a:pt x="0" y="4558587"/>
                </a:lnTo>
                <a:lnTo>
                  <a:pt x="0" y="0"/>
                </a:lnTo>
                <a:close/>
              </a:path>
            </a:pathLst>
          </a:custGeom>
          <a:blipFill>
            <a:blip r:embed="rId5"/>
            <a:stretch>
              <a:fillRect l="0" t="-12196" r="0" b="-10531"/>
            </a:stretch>
          </a:blipFill>
        </p:spPr>
      </p:sp>
      <p:sp>
        <p:nvSpPr>
          <p:cNvPr name="TextBox 6" id="6"/>
          <p:cNvSpPr txBox="true"/>
          <p:nvPr/>
        </p:nvSpPr>
        <p:spPr>
          <a:xfrm rot="0">
            <a:off x="1750797" y="4499501"/>
            <a:ext cx="14786405" cy="1003607"/>
          </a:xfrm>
          <a:prstGeom prst="rect">
            <a:avLst/>
          </a:prstGeom>
        </p:spPr>
        <p:txBody>
          <a:bodyPr anchor="t" rtlCol="false" tIns="0" lIns="0" bIns="0" rIns="0">
            <a:spAutoFit/>
          </a:bodyPr>
          <a:lstStyle/>
          <a:p>
            <a:pPr algn="ctr">
              <a:lnSpc>
                <a:spcPts val="8208"/>
              </a:lnSpc>
              <a:spcBef>
                <a:spcPct val="0"/>
              </a:spcBef>
            </a:pPr>
            <a:r>
              <a:rPr lang="en-US" b="true" sz="5862">
                <a:solidFill>
                  <a:srgbClr val="FFFFFF"/>
                </a:solidFill>
                <a:latin typeface="Faustina Bold"/>
                <a:ea typeface="Faustina Bold"/>
                <a:cs typeface="Faustina Bold"/>
                <a:sym typeface="Faustina Bold"/>
              </a:rPr>
              <a:t>CỔNG CHÀO SỰ KIỆN</a:t>
            </a:r>
          </a:p>
        </p:txBody>
      </p:sp>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6666" r="0" b="-16666"/>
            </a:stretch>
          </a:blipFill>
        </p:spPr>
      </p:sp>
      <p:sp>
        <p:nvSpPr>
          <p:cNvPr name="Freeform 3" id="3"/>
          <p:cNvSpPr/>
          <p:nvPr/>
        </p:nvSpPr>
        <p:spPr>
          <a:xfrm flipH="true" flipV="true" rot="0">
            <a:off x="0" y="7494031"/>
            <a:ext cx="2823774" cy="2792969"/>
          </a:xfrm>
          <a:custGeom>
            <a:avLst/>
            <a:gdLst/>
            <a:ahLst/>
            <a:cxnLst/>
            <a:rect r="r" b="b" t="t" l="l"/>
            <a:pathLst>
              <a:path h="2792969" w="2823774">
                <a:moveTo>
                  <a:pt x="2823774" y="2792969"/>
                </a:moveTo>
                <a:lnTo>
                  <a:pt x="0" y="2792969"/>
                </a:lnTo>
                <a:lnTo>
                  <a:pt x="0" y="0"/>
                </a:lnTo>
                <a:lnTo>
                  <a:pt x="2823774" y="0"/>
                </a:lnTo>
                <a:lnTo>
                  <a:pt x="2823774" y="2792969"/>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5464226" y="0"/>
            <a:ext cx="2823774" cy="2792969"/>
          </a:xfrm>
          <a:custGeom>
            <a:avLst/>
            <a:gdLst/>
            <a:ahLst/>
            <a:cxnLst/>
            <a:rect r="r" b="b" t="t" l="l"/>
            <a:pathLst>
              <a:path h="2792969" w="2823774">
                <a:moveTo>
                  <a:pt x="0" y="0"/>
                </a:moveTo>
                <a:lnTo>
                  <a:pt x="2823774" y="0"/>
                </a:lnTo>
                <a:lnTo>
                  <a:pt x="2823774" y="2792969"/>
                </a:lnTo>
                <a:lnTo>
                  <a:pt x="0" y="279296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false" flipV="false" rot="0">
            <a:off x="7487111" y="1136081"/>
            <a:ext cx="3313777" cy="3313777"/>
          </a:xfrm>
          <a:custGeom>
            <a:avLst/>
            <a:gdLst/>
            <a:ahLst/>
            <a:cxnLst/>
            <a:rect r="r" b="b" t="t" l="l"/>
            <a:pathLst>
              <a:path h="3313777" w="3313777">
                <a:moveTo>
                  <a:pt x="0" y="0"/>
                </a:moveTo>
                <a:lnTo>
                  <a:pt x="3313778" y="0"/>
                </a:lnTo>
                <a:lnTo>
                  <a:pt x="3313778" y="3313777"/>
                </a:lnTo>
                <a:lnTo>
                  <a:pt x="0" y="3313777"/>
                </a:lnTo>
                <a:lnTo>
                  <a:pt x="0" y="0"/>
                </a:lnTo>
                <a:close/>
              </a:path>
            </a:pathLst>
          </a:custGeom>
          <a:blipFill>
            <a:blip r:embed="rId5"/>
            <a:stretch>
              <a:fillRect l="0" t="0" r="0" b="0"/>
            </a:stretch>
          </a:blipFill>
        </p:spPr>
      </p:sp>
      <p:sp>
        <p:nvSpPr>
          <p:cNvPr name="Freeform 6" id="6"/>
          <p:cNvSpPr/>
          <p:nvPr/>
        </p:nvSpPr>
        <p:spPr>
          <a:xfrm flipH="false" flipV="false" rot="0">
            <a:off x="-1894479" y="2792969"/>
            <a:ext cx="5513959" cy="8904897"/>
          </a:xfrm>
          <a:custGeom>
            <a:avLst/>
            <a:gdLst/>
            <a:ahLst/>
            <a:cxnLst/>
            <a:rect r="r" b="b" t="t" l="l"/>
            <a:pathLst>
              <a:path h="8904897" w="5513959">
                <a:moveTo>
                  <a:pt x="0" y="0"/>
                </a:moveTo>
                <a:lnTo>
                  <a:pt x="5513959" y="0"/>
                </a:lnTo>
                <a:lnTo>
                  <a:pt x="5513959" y="8904897"/>
                </a:lnTo>
                <a:lnTo>
                  <a:pt x="0" y="890489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0">
            <a:off x="-2189797" y="-792144"/>
            <a:ext cx="3963131" cy="5855970"/>
          </a:xfrm>
          <a:custGeom>
            <a:avLst/>
            <a:gdLst/>
            <a:ahLst/>
            <a:cxnLst/>
            <a:rect r="r" b="b" t="t" l="l"/>
            <a:pathLst>
              <a:path h="5855970" w="3963131">
                <a:moveTo>
                  <a:pt x="0" y="0"/>
                </a:moveTo>
                <a:lnTo>
                  <a:pt x="3963131" y="0"/>
                </a:lnTo>
                <a:lnTo>
                  <a:pt x="3963131" y="5855970"/>
                </a:lnTo>
                <a:lnTo>
                  <a:pt x="0" y="585597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8" id="8"/>
          <p:cNvSpPr txBox="true"/>
          <p:nvPr/>
        </p:nvSpPr>
        <p:spPr>
          <a:xfrm rot="0">
            <a:off x="1293860" y="4876800"/>
            <a:ext cx="15700279" cy="3591576"/>
          </a:xfrm>
          <a:prstGeom prst="rect">
            <a:avLst/>
          </a:prstGeom>
        </p:spPr>
        <p:txBody>
          <a:bodyPr anchor="t" rtlCol="false" tIns="0" lIns="0" bIns="0" rIns="0">
            <a:spAutoFit/>
          </a:bodyPr>
          <a:lstStyle/>
          <a:p>
            <a:pPr algn="ctr">
              <a:lnSpc>
                <a:spcPts val="19597"/>
              </a:lnSpc>
            </a:pPr>
            <a:r>
              <a:rPr lang="en-US" sz="13998">
                <a:solidFill>
                  <a:srgbClr val="080808"/>
                </a:solidFill>
                <a:latin typeface="Calistoga"/>
                <a:ea typeface="Calistoga"/>
                <a:cs typeface="Calistoga"/>
                <a:sym typeface="Calistoga"/>
              </a:rPr>
              <a:t>DỰ ÁN TIÊU BIỂU</a:t>
            </a:r>
          </a:p>
          <a:p>
            <a:pPr algn="ctr">
              <a:lnSpc>
                <a:spcPts val="8680"/>
              </a:lnSpc>
              <a:spcBef>
                <a:spcPct val="0"/>
              </a:spcBef>
            </a:pPr>
            <a:r>
              <a:rPr lang="en-US" sz="6200">
                <a:solidFill>
                  <a:srgbClr val="080808"/>
                </a:solidFill>
                <a:latin typeface="Calistoga"/>
                <a:ea typeface="Calistoga"/>
                <a:cs typeface="Calistoga"/>
                <a:sym typeface="Calistoga"/>
              </a:rPr>
              <a:t>LĨNH VỰC DU LỊCH</a:t>
            </a:r>
          </a:p>
        </p:txBody>
      </p:sp>
      <p:sp>
        <p:nvSpPr>
          <p:cNvPr name="Freeform 9" id="9"/>
          <p:cNvSpPr/>
          <p:nvPr/>
        </p:nvSpPr>
        <p:spPr>
          <a:xfrm flipH="false" flipV="false" rot="0">
            <a:off x="16097296" y="3208155"/>
            <a:ext cx="4936469" cy="7972266"/>
          </a:xfrm>
          <a:custGeom>
            <a:avLst/>
            <a:gdLst/>
            <a:ahLst/>
            <a:cxnLst/>
            <a:rect r="r" b="b" t="t" l="l"/>
            <a:pathLst>
              <a:path h="7972266" w="4936469">
                <a:moveTo>
                  <a:pt x="0" y="0"/>
                </a:moveTo>
                <a:lnTo>
                  <a:pt x="4936469" y="0"/>
                </a:lnTo>
                <a:lnTo>
                  <a:pt x="4936469" y="7972266"/>
                </a:lnTo>
                <a:lnTo>
                  <a:pt x="0" y="79722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0">
            <a:off x="15464226" y="0"/>
            <a:ext cx="3548063" cy="5242660"/>
          </a:xfrm>
          <a:custGeom>
            <a:avLst/>
            <a:gdLst/>
            <a:ahLst/>
            <a:cxnLst/>
            <a:rect r="r" b="b" t="t" l="l"/>
            <a:pathLst>
              <a:path h="5242660" w="3548063">
                <a:moveTo>
                  <a:pt x="0" y="0"/>
                </a:moveTo>
                <a:lnTo>
                  <a:pt x="3548063" y="0"/>
                </a:lnTo>
                <a:lnTo>
                  <a:pt x="3548063" y="5242660"/>
                </a:lnTo>
                <a:lnTo>
                  <a:pt x="0" y="524266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Tree>
  </p:cSld>
  <p:clrMapOvr>
    <a:masterClrMapping/>
  </p:clrMapOvr>
</p:sld>
</file>

<file path=ppt/slides/slide31.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9144000" y="453102"/>
            <a:ext cx="8408376" cy="4690398"/>
          </a:xfrm>
          <a:custGeom>
            <a:avLst/>
            <a:gdLst/>
            <a:ahLst/>
            <a:cxnLst/>
            <a:rect r="r" b="b" t="t" l="l"/>
            <a:pathLst>
              <a:path h="4690398" w="8408376">
                <a:moveTo>
                  <a:pt x="0" y="0"/>
                </a:moveTo>
                <a:lnTo>
                  <a:pt x="8408376" y="0"/>
                </a:lnTo>
                <a:lnTo>
                  <a:pt x="8408376" y="4690398"/>
                </a:lnTo>
                <a:lnTo>
                  <a:pt x="0" y="4690398"/>
                </a:lnTo>
                <a:lnTo>
                  <a:pt x="0" y="0"/>
                </a:lnTo>
                <a:close/>
              </a:path>
            </a:pathLst>
          </a:custGeom>
          <a:blipFill>
            <a:blip r:embed="rId2"/>
            <a:stretch>
              <a:fillRect l="0" t="-5013" r="0" b="-8822"/>
            </a:stretch>
          </a:blipFill>
        </p:spPr>
      </p:sp>
      <p:sp>
        <p:nvSpPr>
          <p:cNvPr name="Freeform 3" id="3"/>
          <p:cNvSpPr/>
          <p:nvPr/>
        </p:nvSpPr>
        <p:spPr>
          <a:xfrm flipH="false" flipV="false" rot="0">
            <a:off x="448048" y="5452890"/>
            <a:ext cx="8408376" cy="4368252"/>
          </a:xfrm>
          <a:custGeom>
            <a:avLst/>
            <a:gdLst/>
            <a:ahLst/>
            <a:cxnLst/>
            <a:rect r="r" b="b" t="t" l="l"/>
            <a:pathLst>
              <a:path h="4368252" w="8408376">
                <a:moveTo>
                  <a:pt x="0" y="0"/>
                </a:moveTo>
                <a:lnTo>
                  <a:pt x="8408376" y="0"/>
                </a:lnTo>
                <a:lnTo>
                  <a:pt x="8408376" y="4368251"/>
                </a:lnTo>
                <a:lnTo>
                  <a:pt x="0" y="4368251"/>
                </a:lnTo>
                <a:lnTo>
                  <a:pt x="0" y="0"/>
                </a:lnTo>
                <a:close/>
              </a:path>
            </a:pathLst>
          </a:custGeom>
          <a:blipFill>
            <a:blip r:embed="rId3"/>
            <a:stretch>
              <a:fillRect l="0" t="-7318" r="0" b="-15392"/>
            </a:stretch>
          </a:blipFill>
        </p:spPr>
      </p:sp>
      <p:sp>
        <p:nvSpPr>
          <p:cNvPr name="Freeform 4" id="4"/>
          <p:cNvSpPr/>
          <p:nvPr/>
        </p:nvSpPr>
        <p:spPr>
          <a:xfrm flipH="false" flipV="false" rot="0">
            <a:off x="9144000" y="5452890"/>
            <a:ext cx="8408376" cy="4368252"/>
          </a:xfrm>
          <a:custGeom>
            <a:avLst/>
            <a:gdLst/>
            <a:ahLst/>
            <a:cxnLst/>
            <a:rect r="r" b="b" t="t" l="l"/>
            <a:pathLst>
              <a:path h="4368252" w="8408376">
                <a:moveTo>
                  <a:pt x="0" y="0"/>
                </a:moveTo>
                <a:lnTo>
                  <a:pt x="8408376" y="0"/>
                </a:lnTo>
                <a:lnTo>
                  <a:pt x="8408376" y="4368251"/>
                </a:lnTo>
                <a:lnTo>
                  <a:pt x="0" y="4368251"/>
                </a:lnTo>
                <a:lnTo>
                  <a:pt x="0" y="0"/>
                </a:lnTo>
                <a:close/>
              </a:path>
            </a:pathLst>
          </a:custGeom>
          <a:blipFill>
            <a:blip r:embed="rId4"/>
            <a:stretch>
              <a:fillRect l="0" t="-24455" r="0" b="-4270"/>
            </a:stretch>
          </a:blipFill>
        </p:spPr>
      </p:sp>
      <p:sp>
        <p:nvSpPr>
          <p:cNvPr name="TextBox 5" id="5"/>
          <p:cNvSpPr txBox="true"/>
          <p:nvPr/>
        </p:nvSpPr>
        <p:spPr>
          <a:xfrm rot="0">
            <a:off x="2107870" y="1524650"/>
            <a:ext cx="5088731" cy="2413953"/>
          </a:xfrm>
          <a:prstGeom prst="rect">
            <a:avLst/>
          </a:prstGeom>
        </p:spPr>
        <p:txBody>
          <a:bodyPr anchor="t" rtlCol="false" tIns="0" lIns="0" bIns="0" rIns="0">
            <a:spAutoFit/>
          </a:bodyPr>
          <a:lstStyle/>
          <a:p>
            <a:pPr algn="ctr">
              <a:lnSpc>
                <a:spcPts val="9747"/>
              </a:lnSpc>
            </a:pPr>
            <a:r>
              <a:rPr lang="en-US" sz="6962" b="true">
                <a:solidFill>
                  <a:srgbClr val="FFFFFF"/>
                </a:solidFill>
                <a:latin typeface="Faustina Bold"/>
                <a:ea typeface="Faustina Bold"/>
                <a:cs typeface="Faustina Bold"/>
                <a:sym typeface="Faustina Bold"/>
              </a:rPr>
              <a:t>DU LỊCH </a:t>
            </a:r>
          </a:p>
          <a:p>
            <a:pPr algn="ctr">
              <a:lnSpc>
                <a:spcPts val="9747"/>
              </a:lnSpc>
              <a:spcBef>
                <a:spcPct val="0"/>
              </a:spcBef>
            </a:pPr>
            <a:r>
              <a:rPr lang="en-US" b="true" sz="6962">
                <a:solidFill>
                  <a:srgbClr val="FFFFFF"/>
                </a:solidFill>
                <a:latin typeface="Faustina Bold"/>
                <a:ea typeface="Faustina Bold"/>
                <a:cs typeface="Faustina Bold"/>
                <a:sym typeface="Faustina Bold"/>
              </a:rPr>
              <a:t>CÔNG TY IBS</a:t>
            </a:r>
          </a:p>
        </p:txBody>
      </p:sp>
    </p:spTree>
  </p:cSld>
  <p:clrMapOvr>
    <a:masterClrMapping/>
  </p:clrMapOvr>
</p:sld>
</file>

<file path=ppt/slides/slide32.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8982918" y="351074"/>
            <a:ext cx="8569458" cy="4659322"/>
          </a:xfrm>
          <a:custGeom>
            <a:avLst/>
            <a:gdLst/>
            <a:ahLst/>
            <a:cxnLst/>
            <a:rect r="r" b="b" t="t" l="l"/>
            <a:pathLst>
              <a:path h="4659322" w="8569458">
                <a:moveTo>
                  <a:pt x="0" y="0"/>
                </a:moveTo>
                <a:lnTo>
                  <a:pt x="8569458" y="0"/>
                </a:lnTo>
                <a:lnTo>
                  <a:pt x="8569458" y="4659322"/>
                </a:lnTo>
                <a:lnTo>
                  <a:pt x="0" y="4659322"/>
                </a:lnTo>
                <a:lnTo>
                  <a:pt x="0" y="0"/>
                </a:lnTo>
                <a:close/>
              </a:path>
            </a:pathLst>
          </a:custGeom>
          <a:blipFill>
            <a:blip r:embed="rId2"/>
            <a:stretch>
              <a:fillRect l="0" t="-12759" r="0" b="-10007"/>
            </a:stretch>
          </a:blipFill>
        </p:spPr>
      </p:sp>
      <p:sp>
        <p:nvSpPr>
          <p:cNvPr name="Freeform 3" id="3"/>
          <p:cNvSpPr/>
          <p:nvPr/>
        </p:nvSpPr>
        <p:spPr>
          <a:xfrm flipH="false" flipV="false" rot="0">
            <a:off x="1028700" y="5143500"/>
            <a:ext cx="7784567" cy="4622738"/>
          </a:xfrm>
          <a:custGeom>
            <a:avLst/>
            <a:gdLst/>
            <a:ahLst/>
            <a:cxnLst/>
            <a:rect r="r" b="b" t="t" l="l"/>
            <a:pathLst>
              <a:path h="4622738" w="7784567">
                <a:moveTo>
                  <a:pt x="0" y="0"/>
                </a:moveTo>
                <a:lnTo>
                  <a:pt x="7784567" y="0"/>
                </a:lnTo>
                <a:lnTo>
                  <a:pt x="7784567" y="4622738"/>
                </a:lnTo>
                <a:lnTo>
                  <a:pt x="0" y="4622738"/>
                </a:lnTo>
                <a:lnTo>
                  <a:pt x="0" y="0"/>
                </a:lnTo>
                <a:close/>
              </a:path>
            </a:pathLst>
          </a:custGeom>
          <a:blipFill>
            <a:blip r:embed="rId3"/>
            <a:stretch>
              <a:fillRect l="0" t="-2856" r="0" b="-9548"/>
            </a:stretch>
          </a:blipFill>
        </p:spPr>
      </p:sp>
      <p:sp>
        <p:nvSpPr>
          <p:cNvPr name="Freeform 4" id="4"/>
          <p:cNvSpPr/>
          <p:nvPr/>
        </p:nvSpPr>
        <p:spPr>
          <a:xfrm flipH="false" flipV="false" rot="0">
            <a:off x="8982918" y="5143500"/>
            <a:ext cx="8569458" cy="4622738"/>
          </a:xfrm>
          <a:custGeom>
            <a:avLst/>
            <a:gdLst/>
            <a:ahLst/>
            <a:cxnLst/>
            <a:rect r="r" b="b" t="t" l="l"/>
            <a:pathLst>
              <a:path h="4622738" w="8569458">
                <a:moveTo>
                  <a:pt x="0" y="0"/>
                </a:moveTo>
                <a:lnTo>
                  <a:pt x="8569458" y="0"/>
                </a:lnTo>
                <a:lnTo>
                  <a:pt x="8569458" y="4622738"/>
                </a:lnTo>
                <a:lnTo>
                  <a:pt x="0" y="4622738"/>
                </a:lnTo>
                <a:lnTo>
                  <a:pt x="0" y="0"/>
                </a:lnTo>
                <a:close/>
              </a:path>
            </a:pathLst>
          </a:custGeom>
          <a:blipFill>
            <a:blip r:embed="rId4"/>
            <a:stretch>
              <a:fillRect l="0" t="-10115" r="0" b="-13622"/>
            </a:stretch>
          </a:blipFill>
        </p:spPr>
      </p:sp>
      <p:sp>
        <p:nvSpPr>
          <p:cNvPr name="TextBox 5" id="5"/>
          <p:cNvSpPr txBox="true"/>
          <p:nvPr/>
        </p:nvSpPr>
        <p:spPr>
          <a:xfrm rot="0">
            <a:off x="763878" y="1524650"/>
            <a:ext cx="7776716" cy="2413953"/>
          </a:xfrm>
          <a:prstGeom prst="rect">
            <a:avLst/>
          </a:prstGeom>
        </p:spPr>
        <p:txBody>
          <a:bodyPr anchor="t" rtlCol="false" tIns="0" lIns="0" bIns="0" rIns="0">
            <a:spAutoFit/>
          </a:bodyPr>
          <a:lstStyle/>
          <a:p>
            <a:pPr algn="ctr">
              <a:lnSpc>
                <a:spcPts val="9747"/>
              </a:lnSpc>
            </a:pPr>
            <a:r>
              <a:rPr lang="en-US" sz="6962" b="true">
                <a:solidFill>
                  <a:srgbClr val="FFFFFF"/>
                </a:solidFill>
                <a:latin typeface="Faustina Bold"/>
                <a:ea typeface="Faustina Bold"/>
                <a:cs typeface="Faustina Bold"/>
                <a:sym typeface="Faustina Bold"/>
              </a:rPr>
              <a:t>DU LỊCH CÁT BÀ</a:t>
            </a:r>
          </a:p>
          <a:p>
            <a:pPr algn="ctr">
              <a:lnSpc>
                <a:spcPts val="9747"/>
              </a:lnSpc>
              <a:spcBef>
                <a:spcPct val="0"/>
              </a:spcBef>
            </a:pPr>
            <a:r>
              <a:rPr lang="en-US" b="true" sz="6962">
                <a:solidFill>
                  <a:srgbClr val="FFFFFF"/>
                </a:solidFill>
                <a:latin typeface="Faustina Bold"/>
                <a:ea typeface="Faustina Bold"/>
                <a:cs typeface="Faustina Bold"/>
                <a:sym typeface="Faustina Bold"/>
              </a:rPr>
              <a:t>CÔNG TY ADVANTA</a:t>
            </a:r>
          </a:p>
        </p:txBody>
      </p:sp>
    </p:spTree>
  </p:cSld>
  <p:clrMapOvr>
    <a:masterClrMapping/>
  </p:clrMapOvr>
</p:sld>
</file>

<file path=ppt/slides/slide33.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9144000" y="378944"/>
            <a:ext cx="8408376" cy="4838714"/>
          </a:xfrm>
          <a:custGeom>
            <a:avLst/>
            <a:gdLst/>
            <a:ahLst/>
            <a:cxnLst/>
            <a:rect r="r" b="b" t="t" l="l"/>
            <a:pathLst>
              <a:path h="4838714" w="8408376">
                <a:moveTo>
                  <a:pt x="0" y="0"/>
                </a:moveTo>
                <a:lnTo>
                  <a:pt x="8408376" y="0"/>
                </a:lnTo>
                <a:lnTo>
                  <a:pt x="8408376" y="4838714"/>
                </a:lnTo>
                <a:lnTo>
                  <a:pt x="0" y="4838714"/>
                </a:lnTo>
                <a:lnTo>
                  <a:pt x="0" y="0"/>
                </a:lnTo>
                <a:close/>
              </a:path>
            </a:pathLst>
          </a:custGeom>
          <a:blipFill>
            <a:blip r:embed="rId2"/>
            <a:stretch>
              <a:fillRect l="0" t="-11751" r="-3831" b="-8686"/>
            </a:stretch>
          </a:blipFill>
        </p:spPr>
      </p:sp>
      <p:sp>
        <p:nvSpPr>
          <p:cNvPr name="Freeform 3" id="3"/>
          <p:cNvSpPr/>
          <p:nvPr/>
        </p:nvSpPr>
        <p:spPr>
          <a:xfrm flipH="false" flipV="false" rot="0">
            <a:off x="642386" y="5473449"/>
            <a:ext cx="7960560" cy="4347692"/>
          </a:xfrm>
          <a:custGeom>
            <a:avLst/>
            <a:gdLst/>
            <a:ahLst/>
            <a:cxnLst/>
            <a:rect r="r" b="b" t="t" l="l"/>
            <a:pathLst>
              <a:path h="4347692" w="7960560">
                <a:moveTo>
                  <a:pt x="0" y="0"/>
                </a:moveTo>
                <a:lnTo>
                  <a:pt x="7960560" y="0"/>
                </a:lnTo>
                <a:lnTo>
                  <a:pt x="7960560" y="4347692"/>
                </a:lnTo>
                <a:lnTo>
                  <a:pt x="0" y="4347692"/>
                </a:lnTo>
                <a:lnTo>
                  <a:pt x="0" y="0"/>
                </a:lnTo>
                <a:close/>
              </a:path>
            </a:pathLst>
          </a:custGeom>
          <a:blipFill>
            <a:blip r:embed="rId3"/>
            <a:stretch>
              <a:fillRect l="0" t="-2992" r="0" b="0"/>
            </a:stretch>
          </a:blipFill>
        </p:spPr>
      </p:sp>
      <p:sp>
        <p:nvSpPr>
          <p:cNvPr name="Freeform 4" id="4"/>
          <p:cNvSpPr/>
          <p:nvPr/>
        </p:nvSpPr>
        <p:spPr>
          <a:xfrm flipH="false" flipV="false" rot="0">
            <a:off x="9144000" y="5473449"/>
            <a:ext cx="8408376" cy="4347692"/>
          </a:xfrm>
          <a:custGeom>
            <a:avLst/>
            <a:gdLst/>
            <a:ahLst/>
            <a:cxnLst/>
            <a:rect r="r" b="b" t="t" l="l"/>
            <a:pathLst>
              <a:path h="4347692" w="8408376">
                <a:moveTo>
                  <a:pt x="0" y="0"/>
                </a:moveTo>
                <a:lnTo>
                  <a:pt x="8408376" y="0"/>
                </a:lnTo>
                <a:lnTo>
                  <a:pt x="8408376" y="4347692"/>
                </a:lnTo>
                <a:lnTo>
                  <a:pt x="0" y="4347692"/>
                </a:lnTo>
                <a:lnTo>
                  <a:pt x="0" y="0"/>
                </a:lnTo>
                <a:close/>
              </a:path>
            </a:pathLst>
          </a:custGeom>
          <a:blipFill>
            <a:blip r:embed="rId4"/>
            <a:stretch>
              <a:fillRect l="0" t="-14546" r="0" b="-14546"/>
            </a:stretch>
          </a:blipFill>
        </p:spPr>
      </p:sp>
      <p:sp>
        <p:nvSpPr>
          <p:cNvPr name="TextBox 5" id="5"/>
          <p:cNvSpPr txBox="true"/>
          <p:nvPr/>
        </p:nvSpPr>
        <p:spPr>
          <a:xfrm rot="0">
            <a:off x="971716" y="1524650"/>
            <a:ext cx="7361039" cy="2413953"/>
          </a:xfrm>
          <a:prstGeom prst="rect">
            <a:avLst/>
          </a:prstGeom>
        </p:spPr>
        <p:txBody>
          <a:bodyPr anchor="t" rtlCol="false" tIns="0" lIns="0" bIns="0" rIns="0">
            <a:spAutoFit/>
          </a:bodyPr>
          <a:lstStyle/>
          <a:p>
            <a:pPr algn="ctr">
              <a:lnSpc>
                <a:spcPts val="9747"/>
              </a:lnSpc>
            </a:pPr>
            <a:r>
              <a:rPr lang="en-US" sz="6962" b="true">
                <a:solidFill>
                  <a:srgbClr val="FFFFFF"/>
                </a:solidFill>
                <a:latin typeface="Faustina Bold"/>
                <a:ea typeface="Faustina Bold"/>
                <a:cs typeface="Faustina Bold"/>
                <a:sym typeface="Faustina Bold"/>
              </a:rPr>
              <a:t>DU LỊCH </a:t>
            </a:r>
          </a:p>
          <a:p>
            <a:pPr algn="ctr">
              <a:lnSpc>
                <a:spcPts val="9747"/>
              </a:lnSpc>
              <a:spcBef>
                <a:spcPct val="0"/>
              </a:spcBef>
            </a:pPr>
            <a:r>
              <a:rPr lang="en-US" b="true" sz="6962">
                <a:solidFill>
                  <a:srgbClr val="FFFFFF"/>
                </a:solidFill>
                <a:latin typeface="Faustina Bold"/>
                <a:ea typeface="Faustina Bold"/>
                <a:cs typeface="Faustina Bold"/>
                <a:sym typeface="Faustina Bold"/>
              </a:rPr>
              <a:t>CÔNG TY AN PHÁT</a:t>
            </a:r>
          </a:p>
        </p:txBody>
      </p:sp>
    </p:spTree>
  </p:cSld>
  <p:clrMapOvr>
    <a:masterClrMapping/>
  </p:clrMapOvr>
</p:sld>
</file>

<file path=ppt/slides/slide34.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9005787" y="852350"/>
            <a:ext cx="8592327" cy="4495350"/>
          </a:xfrm>
          <a:custGeom>
            <a:avLst/>
            <a:gdLst/>
            <a:ahLst/>
            <a:cxnLst/>
            <a:rect r="r" b="b" t="t" l="l"/>
            <a:pathLst>
              <a:path h="4495350" w="8592327">
                <a:moveTo>
                  <a:pt x="0" y="0"/>
                </a:moveTo>
                <a:lnTo>
                  <a:pt x="8592328" y="0"/>
                </a:lnTo>
                <a:lnTo>
                  <a:pt x="8592328" y="4495351"/>
                </a:lnTo>
                <a:lnTo>
                  <a:pt x="0" y="4495351"/>
                </a:lnTo>
                <a:lnTo>
                  <a:pt x="0" y="0"/>
                </a:lnTo>
                <a:close/>
              </a:path>
            </a:pathLst>
          </a:custGeom>
          <a:blipFill>
            <a:blip r:embed="rId2"/>
            <a:stretch>
              <a:fillRect l="-2372" t="-24157" r="0" b="-5230"/>
            </a:stretch>
          </a:blipFill>
        </p:spPr>
      </p:sp>
      <p:sp>
        <p:nvSpPr>
          <p:cNvPr name="Freeform 3" id="3"/>
          <p:cNvSpPr/>
          <p:nvPr/>
        </p:nvSpPr>
        <p:spPr>
          <a:xfrm flipH="false" flipV="false" rot="0">
            <a:off x="663907" y="5613765"/>
            <a:ext cx="7761271" cy="4152473"/>
          </a:xfrm>
          <a:custGeom>
            <a:avLst/>
            <a:gdLst/>
            <a:ahLst/>
            <a:cxnLst/>
            <a:rect r="r" b="b" t="t" l="l"/>
            <a:pathLst>
              <a:path h="4152473" w="7761271">
                <a:moveTo>
                  <a:pt x="0" y="0"/>
                </a:moveTo>
                <a:lnTo>
                  <a:pt x="7761271" y="0"/>
                </a:lnTo>
                <a:lnTo>
                  <a:pt x="7761271" y="4152473"/>
                </a:lnTo>
                <a:lnTo>
                  <a:pt x="0" y="4152473"/>
                </a:lnTo>
                <a:lnTo>
                  <a:pt x="0" y="0"/>
                </a:lnTo>
                <a:close/>
              </a:path>
            </a:pathLst>
          </a:custGeom>
          <a:blipFill>
            <a:blip r:embed="rId3"/>
            <a:stretch>
              <a:fillRect l="0" t="-18726" r="0" b="-6034"/>
            </a:stretch>
          </a:blipFill>
        </p:spPr>
      </p:sp>
      <p:sp>
        <p:nvSpPr>
          <p:cNvPr name="Freeform 4" id="4"/>
          <p:cNvSpPr/>
          <p:nvPr/>
        </p:nvSpPr>
        <p:spPr>
          <a:xfrm flipH="false" flipV="false" rot="0">
            <a:off x="9005787" y="5613765"/>
            <a:ext cx="8592327" cy="4152473"/>
          </a:xfrm>
          <a:custGeom>
            <a:avLst/>
            <a:gdLst/>
            <a:ahLst/>
            <a:cxnLst/>
            <a:rect r="r" b="b" t="t" l="l"/>
            <a:pathLst>
              <a:path h="4152473" w="8592327">
                <a:moveTo>
                  <a:pt x="0" y="0"/>
                </a:moveTo>
                <a:lnTo>
                  <a:pt x="8592328" y="0"/>
                </a:lnTo>
                <a:lnTo>
                  <a:pt x="8592328" y="4152473"/>
                </a:lnTo>
                <a:lnTo>
                  <a:pt x="0" y="4152473"/>
                </a:lnTo>
                <a:lnTo>
                  <a:pt x="0" y="0"/>
                </a:lnTo>
                <a:close/>
              </a:path>
            </a:pathLst>
          </a:custGeom>
          <a:blipFill>
            <a:blip r:embed="rId4"/>
            <a:stretch>
              <a:fillRect l="0" t="-23239" r="0" b="-14880"/>
            </a:stretch>
          </a:blipFill>
        </p:spPr>
      </p:sp>
      <p:sp>
        <p:nvSpPr>
          <p:cNvPr name="TextBox 5" id="5"/>
          <p:cNvSpPr txBox="true"/>
          <p:nvPr/>
        </p:nvSpPr>
        <p:spPr>
          <a:xfrm rot="0">
            <a:off x="771601" y="1212012"/>
            <a:ext cx="7545884" cy="3642678"/>
          </a:xfrm>
          <a:prstGeom prst="rect">
            <a:avLst/>
          </a:prstGeom>
        </p:spPr>
        <p:txBody>
          <a:bodyPr anchor="t" rtlCol="false" tIns="0" lIns="0" bIns="0" rIns="0">
            <a:spAutoFit/>
          </a:bodyPr>
          <a:lstStyle/>
          <a:p>
            <a:pPr algn="ctr">
              <a:lnSpc>
                <a:spcPts val="9747"/>
              </a:lnSpc>
            </a:pPr>
            <a:r>
              <a:rPr lang="en-US" sz="6962" b="true">
                <a:solidFill>
                  <a:srgbClr val="FFFFFF"/>
                </a:solidFill>
                <a:latin typeface="Faustina Bold"/>
                <a:ea typeface="Faustina Bold"/>
                <a:cs typeface="Faustina Bold"/>
                <a:sym typeface="Faustina Bold"/>
              </a:rPr>
              <a:t>DU LỊCH - HỌC TẬP</a:t>
            </a:r>
          </a:p>
          <a:p>
            <a:pPr algn="ctr">
              <a:lnSpc>
                <a:spcPts val="9747"/>
              </a:lnSpc>
            </a:pPr>
            <a:r>
              <a:rPr lang="en-US" sz="6962" b="true">
                <a:solidFill>
                  <a:srgbClr val="FFFFFF"/>
                </a:solidFill>
                <a:latin typeface="Faustina Bold"/>
                <a:ea typeface="Faustina Bold"/>
                <a:cs typeface="Faustina Bold"/>
                <a:sym typeface="Faustina Bold"/>
              </a:rPr>
              <a:t>TẠI CAO BẰNG</a:t>
            </a:r>
          </a:p>
          <a:p>
            <a:pPr algn="ctr">
              <a:lnSpc>
                <a:spcPts val="9747"/>
              </a:lnSpc>
              <a:spcBef>
                <a:spcPct val="0"/>
              </a:spcBef>
            </a:pPr>
            <a:r>
              <a:rPr lang="en-US" b="true" sz="6962">
                <a:solidFill>
                  <a:srgbClr val="FFFFFF"/>
                </a:solidFill>
                <a:latin typeface="Faustina Bold"/>
                <a:ea typeface="Faustina Bold"/>
                <a:cs typeface="Faustina Bold"/>
                <a:sym typeface="Faustina Bold"/>
              </a:rPr>
              <a:t>AGRIBANK</a:t>
            </a:r>
          </a:p>
        </p:txBody>
      </p:sp>
    </p:spTree>
  </p:cSld>
  <p:clrMapOvr>
    <a:masterClrMapping/>
  </p:clrMapOvr>
</p:sld>
</file>

<file path=ppt/slides/slide35.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grpSp>
        <p:nvGrpSpPr>
          <p:cNvPr name="Group 2" id="2"/>
          <p:cNvGrpSpPr/>
          <p:nvPr/>
        </p:nvGrpSpPr>
        <p:grpSpPr>
          <a:xfrm rot="0">
            <a:off x="607714" y="5390947"/>
            <a:ext cx="8536286" cy="4383426"/>
            <a:chOff x="0" y="0"/>
            <a:chExt cx="11381715" cy="5844568"/>
          </a:xfrm>
        </p:grpSpPr>
        <p:pic>
          <p:nvPicPr>
            <p:cNvPr name="Picture 3" id="3"/>
            <p:cNvPicPr>
              <a:picLocks noChangeAspect="true"/>
            </p:cNvPicPr>
            <p:nvPr/>
          </p:nvPicPr>
          <p:blipFill>
            <a:blip r:embed="rId2"/>
            <a:srcRect l="0" t="11535" r="0" b="11535"/>
            <a:stretch>
              <a:fillRect/>
            </a:stretch>
          </p:blipFill>
          <p:spPr>
            <a:xfrm flipH="false" flipV="false">
              <a:off x="0" y="0"/>
              <a:ext cx="11381715" cy="5844568"/>
            </a:xfrm>
            <a:prstGeom prst="rect">
              <a:avLst/>
            </a:prstGeom>
          </p:spPr>
        </p:pic>
      </p:grpSp>
      <p:grpSp>
        <p:nvGrpSpPr>
          <p:cNvPr name="Group 4" id="4"/>
          <p:cNvGrpSpPr/>
          <p:nvPr/>
        </p:nvGrpSpPr>
        <p:grpSpPr>
          <a:xfrm rot="0">
            <a:off x="9524373" y="535784"/>
            <a:ext cx="8217798" cy="4607716"/>
            <a:chOff x="0" y="0"/>
            <a:chExt cx="10957064" cy="6143621"/>
          </a:xfrm>
        </p:grpSpPr>
        <p:pic>
          <p:nvPicPr>
            <p:cNvPr name="Picture 5" id="5"/>
            <p:cNvPicPr>
              <a:picLocks noChangeAspect="true"/>
            </p:cNvPicPr>
            <p:nvPr/>
          </p:nvPicPr>
          <p:blipFill>
            <a:blip r:embed="rId3"/>
            <a:srcRect l="0" t="8000" r="0" b="8000"/>
            <a:stretch>
              <a:fillRect/>
            </a:stretch>
          </p:blipFill>
          <p:spPr>
            <a:xfrm flipH="false" flipV="false">
              <a:off x="0" y="0"/>
              <a:ext cx="10957064" cy="6143621"/>
            </a:xfrm>
            <a:prstGeom prst="rect">
              <a:avLst/>
            </a:prstGeom>
          </p:spPr>
        </p:pic>
      </p:grpSp>
      <p:sp>
        <p:nvSpPr>
          <p:cNvPr name="Freeform 6" id="6"/>
          <p:cNvSpPr/>
          <p:nvPr/>
        </p:nvSpPr>
        <p:spPr>
          <a:xfrm flipH="false" flipV="false" rot="0">
            <a:off x="9524373" y="5390947"/>
            <a:ext cx="8217798" cy="4383426"/>
          </a:xfrm>
          <a:custGeom>
            <a:avLst/>
            <a:gdLst/>
            <a:ahLst/>
            <a:cxnLst/>
            <a:rect r="r" b="b" t="t" l="l"/>
            <a:pathLst>
              <a:path h="4383426" w="8217798">
                <a:moveTo>
                  <a:pt x="0" y="0"/>
                </a:moveTo>
                <a:lnTo>
                  <a:pt x="8217798" y="0"/>
                </a:lnTo>
                <a:lnTo>
                  <a:pt x="8217798" y="4383426"/>
                </a:lnTo>
                <a:lnTo>
                  <a:pt x="0" y="4383426"/>
                </a:lnTo>
                <a:lnTo>
                  <a:pt x="0" y="0"/>
                </a:lnTo>
                <a:close/>
              </a:path>
            </a:pathLst>
          </a:custGeom>
          <a:blipFill>
            <a:blip r:embed="rId4"/>
            <a:stretch>
              <a:fillRect l="-3119" t="-32947" r="-3119" b="0"/>
            </a:stretch>
          </a:blipFill>
        </p:spPr>
      </p:sp>
      <p:sp>
        <p:nvSpPr>
          <p:cNvPr name="TextBox 7" id="7"/>
          <p:cNvSpPr txBox="true"/>
          <p:nvPr/>
        </p:nvSpPr>
        <p:spPr>
          <a:xfrm rot="0">
            <a:off x="1234002" y="1641652"/>
            <a:ext cx="7204078" cy="2281681"/>
          </a:xfrm>
          <a:prstGeom prst="rect">
            <a:avLst/>
          </a:prstGeom>
        </p:spPr>
        <p:txBody>
          <a:bodyPr anchor="t" rtlCol="false" tIns="0" lIns="0" bIns="0" rIns="0">
            <a:spAutoFit/>
          </a:bodyPr>
          <a:lstStyle/>
          <a:p>
            <a:pPr algn="ctr">
              <a:lnSpc>
                <a:spcPts val="9263"/>
              </a:lnSpc>
            </a:pPr>
            <a:r>
              <a:rPr lang="en-US" sz="6616" b="true">
                <a:solidFill>
                  <a:srgbClr val="FFFFFF"/>
                </a:solidFill>
                <a:latin typeface="Faustina Bold"/>
                <a:ea typeface="Faustina Bold"/>
                <a:cs typeface="Faustina Bold"/>
                <a:sym typeface="Faustina Bold"/>
              </a:rPr>
              <a:t>DU LỊCH SINH TỒN</a:t>
            </a:r>
          </a:p>
          <a:p>
            <a:pPr algn="ctr">
              <a:lnSpc>
                <a:spcPts val="9263"/>
              </a:lnSpc>
              <a:spcBef>
                <a:spcPct val="0"/>
              </a:spcBef>
            </a:pPr>
            <a:r>
              <a:rPr lang="en-US" b="true" sz="6616">
                <a:solidFill>
                  <a:srgbClr val="FFFFFF"/>
                </a:solidFill>
                <a:latin typeface="Faustina Bold"/>
                <a:ea typeface="Faustina Bold"/>
                <a:cs typeface="Faustina Bold"/>
                <a:sym typeface="Faustina Bold"/>
              </a:rPr>
              <a:t>CẢNG ĐÌNH VŨ</a:t>
            </a:r>
          </a:p>
        </p:txBody>
      </p:sp>
      <p:sp>
        <p:nvSpPr>
          <p:cNvPr name="TextBox 8" id="8"/>
          <p:cNvSpPr txBox="true"/>
          <p:nvPr/>
        </p:nvSpPr>
        <p:spPr>
          <a:xfrm rot="0">
            <a:off x="11066582" y="5267122"/>
            <a:ext cx="5133380" cy="1077803"/>
          </a:xfrm>
          <a:prstGeom prst="rect">
            <a:avLst/>
          </a:prstGeom>
        </p:spPr>
        <p:txBody>
          <a:bodyPr anchor="t" rtlCol="false" tIns="0" lIns="0" bIns="0" rIns="0">
            <a:spAutoFit/>
          </a:bodyPr>
          <a:lstStyle/>
          <a:p>
            <a:pPr algn="ctr">
              <a:lnSpc>
                <a:spcPts val="8843"/>
              </a:lnSpc>
              <a:spcBef>
                <a:spcPct val="0"/>
              </a:spcBef>
            </a:pPr>
            <a:r>
              <a:rPr lang="en-US" b="true" sz="6316">
                <a:solidFill>
                  <a:srgbClr val="FDED04"/>
                </a:solidFill>
                <a:latin typeface="Faustina Bold"/>
                <a:ea typeface="Faustina Bold"/>
                <a:cs typeface="Faustina Bold"/>
                <a:sym typeface="Faustina Bold"/>
              </a:rPr>
              <a:t>GALA DINNER</a:t>
            </a:r>
          </a:p>
        </p:txBody>
      </p:sp>
    </p:spTree>
  </p:cSld>
  <p:clrMapOvr>
    <a:masterClrMapping/>
  </p:clrMapOvr>
</p:sld>
</file>

<file path=ppt/slides/slide36.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9144000" y="787630"/>
            <a:ext cx="8423042" cy="4355870"/>
          </a:xfrm>
          <a:custGeom>
            <a:avLst/>
            <a:gdLst/>
            <a:ahLst/>
            <a:cxnLst/>
            <a:rect r="r" b="b" t="t" l="l"/>
            <a:pathLst>
              <a:path h="4355870" w="8423042">
                <a:moveTo>
                  <a:pt x="0" y="0"/>
                </a:moveTo>
                <a:lnTo>
                  <a:pt x="8423042" y="0"/>
                </a:lnTo>
                <a:lnTo>
                  <a:pt x="8423042" y="4355870"/>
                </a:lnTo>
                <a:lnTo>
                  <a:pt x="0" y="4355870"/>
                </a:lnTo>
                <a:lnTo>
                  <a:pt x="0" y="0"/>
                </a:lnTo>
                <a:close/>
              </a:path>
            </a:pathLst>
          </a:custGeom>
          <a:blipFill>
            <a:blip r:embed="rId2"/>
            <a:stretch>
              <a:fillRect l="0" t="-8771" r="0" b="0"/>
            </a:stretch>
          </a:blipFill>
        </p:spPr>
      </p:sp>
      <p:sp>
        <p:nvSpPr>
          <p:cNvPr name="Freeform 3" id="3"/>
          <p:cNvSpPr/>
          <p:nvPr/>
        </p:nvSpPr>
        <p:spPr>
          <a:xfrm flipH="false" flipV="false" rot="0">
            <a:off x="582924" y="5557288"/>
            <a:ext cx="8138623" cy="4263853"/>
          </a:xfrm>
          <a:custGeom>
            <a:avLst/>
            <a:gdLst/>
            <a:ahLst/>
            <a:cxnLst/>
            <a:rect r="r" b="b" t="t" l="l"/>
            <a:pathLst>
              <a:path h="4263853" w="8138623">
                <a:moveTo>
                  <a:pt x="0" y="0"/>
                </a:moveTo>
                <a:lnTo>
                  <a:pt x="8138624" y="0"/>
                </a:lnTo>
                <a:lnTo>
                  <a:pt x="8138624" y="4263853"/>
                </a:lnTo>
                <a:lnTo>
                  <a:pt x="0" y="4263853"/>
                </a:lnTo>
                <a:lnTo>
                  <a:pt x="0" y="0"/>
                </a:lnTo>
                <a:close/>
              </a:path>
            </a:pathLst>
          </a:custGeom>
          <a:blipFill>
            <a:blip r:embed="rId3"/>
            <a:stretch>
              <a:fillRect l="0" t="-5428" r="0" b="-1938"/>
            </a:stretch>
          </a:blipFill>
        </p:spPr>
      </p:sp>
      <p:sp>
        <p:nvSpPr>
          <p:cNvPr name="Freeform 4" id="4"/>
          <p:cNvSpPr/>
          <p:nvPr/>
        </p:nvSpPr>
        <p:spPr>
          <a:xfrm flipH="false" flipV="false" rot="0">
            <a:off x="9144000" y="5557288"/>
            <a:ext cx="8408376" cy="4263853"/>
          </a:xfrm>
          <a:custGeom>
            <a:avLst/>
            <a:gdLst/>
            <a:ahLst/>
            <a:cxnLst/>
            <a:rect r="r" b="b" t="t" l="l"/>
            <a:pathLst>
              <a:path h="4263853" w="8408376">
                <a:moveTo>
                  <a:pt x="0" y="0"/>
                </a:moveTo>
                <a:lnTo>
                  <a:pt x="8408376" y="0"/>
                </a:lnTo>
                <a:lnTo>
                  <a:pt x="8408376" y="4263853"/>
                </a:lnTo>
                <a:lnTo>
                  <a:pt x="0" y="4263853"/>
                </a:lnTo>
                <a:lnTo>
                  <a:pt x="0" y="0"/>
                </a:lnTo>
                <a:close/>
              </a:path>
            </a:pathLst>
          </a:custGeom>
          <a:blipFill>
            <a:blip r:embed="rId4"/>
            <a:stretch>
              <a:fillRect l="0" t="0" r="0" b="-10925"/>
            </a:stretch>
          </a:blipFill>
        </p:spPr>
      </p:sp>
      <p:sp>
        <p:nvSpPr>
          <p:cNvPr name="TextBox 5" id="5"/>
          <p:cNvSpPr txBox="true"/>
          <p:nvPr/>
        </p:nvSpPr>
        <p:spPr>
          <a:xfrm rot="0">
            <a:off x="1323620" y="895350"/>
            <a:ext cx="6657231" cy="3642678"/>
          </a:xfrm>
          <a:prstGeom prst="rect">
            <a:avLst/>
          </a:prstGeom>
        </p:spPr>
        <p:txBody>
          <a:bodyPr anchor="t" rtlCol="false" tIns="0" lIns="0" bIns="0" rIns="0">
            <a:spAutoFit/>
          </a:bodyPr>
          <a:lstStyle/>
          <a:p>
            <a:pPr algn="ctr">
              <a:lnSpc>
                <a:spcPts val="9747"/>
              </a:lnSpc>
            </a:pPr>
            <a:r>
              <a:rPr lang="en-US" sz="6962" b="true">
                <a:solidFill>
                  <a:srgbClr val="FFFFFF"/>
                </a:solidFill>
                <a:latin typeface="Faustina Bold"/>
                <a:ea typeface="Faustina Bold"/>
                <a:cs typeface="Faustina Bold"/>
                <a:sym typeface="Faustina Bold"/>
              </a:rPr>
              <a:t>HỘI THAO </a:t>
            </a:r>
          </a:p>
          <a:p>
            <a:pPr algn="ctr">
              <a:lnSpc>
                <a:spcPts val="9747"/>
              </a:lnSpc>
            </a:pPr>
            <a:r>
              <a:rPr lang="en-US" sz="6962" b="true">
                <a:solidFill>
                  <a:srgbClr val="FFFFFF"/>
                </a:solidFill>
                <a:latin typeface="Faustina Bold"/>
                <a:ea typeface="Faustina Bold"/>
                <a:cs typeface="Faustina Bold"/>
                <a:sym typeface="Faustina Bold"/>
              </a:rPr>
              <a:t>CÔNG ĐOÀN</a:t>
            </a:r>
          </a:p>
          <a:p>
            <a:pPr algn="ctr">
              <a:lnSpc>
                <a:spcPts val="9747"/>
              </a:lnSpc>
              <a:spcBef>
                <a:spcPct val="0"/>
              </a:spcBef>
            </a:pPr>
            <a:r>
              <a:rPr lang="en-US" b="true" sz="6962">
                <a:solidFill>
                  <a:srgbClr val="FFFFFF"/>
                </a:solidFill>
                <a:latin typeface="Faustina Bold"/>
                <a:ea typeface="Faustina Bold"/>
                <a:cs typeface="Faustina Bold"/>
                <a:sym typeface="Faustina Bold"/>
              </a:rPr>
              <a:t>KCN HẢI PHÒNG</a:t>
            </a:r>
          </a:p>
        </p:txBody>
      </p:sp>
    </p:spTree>
  </p:cSld>
  <p:clrMapOvr>
    <a:masterClrMapping/>
  </p:clrMapOvr>
</p:sld>
</file>

<file path=ppt/slides/slide37.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7707010" y="5637737"/>
            <a:ext cx="10071995" cy="4140268"/>
          </a:xfrm>
          <a:custGeom>
            <a:avLst/>
            <a:gdLst/>
            <a:ahLst/>
            <a:cxnLst/>
            <a:rect r="r" b="b" t="t" l="l"/>
            <a:pathLst>
              <a:path h="4140268" w="10071995">
                <a:moveTo>
                  <a:pt x="0" y="0"/>
                </a:moveTo>
                <a:lnTo>
                  <a:pt x="10071995" y="0"/>
                </a:lnTo>
                <a:lnTo>
                  <a:pt x="10071995" y="4140268"/>
                </a:lnTo>
                <a:lnTo>
                  <a:pt x="0" y="4140268"/>
                </a:lnTo>
                <a:lnTo>
                  <a:pt x="0" y="0"/>
                </a:lnTo>
                <a:close/>
              </a:path>
            </a:pathLst>
          </a:custGeom>
          <a:blipFill>
            <a:blip r:embed="rId2"/>
            <a:stretch>
              <a:fillRect l="-321" t="-55326" r="-5375" b="-16176"/>
            </a:stretch>
          </a:blipFill>
        </p:spPr>
      </p:sp>
      <p:sp>
        <p:nvSpPr>
          <p:cNvPr name="Freeform 3" id="3"/>
          <p:cNvSpPr/>
          <p:nvPr/>
        </p:nvSpPr>
        <p:spPr>
          <a:xfrm flipH="false" flipV="false" rot="0">
            <a:off x="7793310" y="401838"/>
            <a:ext cx="9985694" cy="4741662"/>
          </a:xfrm>
          <a:custGeom>
            <a:avLst/>
            <a:gdLst/>
            <a:ahLst/>
            <a:cxnLst/>
            <a:rect r="r" b="b" t="t" l="l"/>
            <a:pathLst>
              <a:path h="4741662" w="9985694">
                <a:moveTo>
                  <a:pt x="0" y="0"/>
                </a:moveTo>
                <a:lnTo>
                  <a:pt x="9985695" y="0"/>
                </a:lnTo>
                <a:lnTo>
                  <a:pt x="9985695" y="4741662"/>
                </a:lnTo>
                <a:lnTo>
                  <a:pt x="0" y="4741662"/>
                </a:lnTo>
                <a:lnTo>
                  <a:pt x="0" y="0"/>
                </a:lnTo>
                <a:close/>
              </a:path>
            </a:pathLst>
          </a:custGeom>
          <a:blipFill>
            <a:blip r:embed="rId3"/>
            <a:stretch>
              <a:fillRect l="0" t="-8474" r="-7243" b="-42164"/>
            </a:stretch>
          </a:blipFill>
        </p:spPr>
      </p:sp>
      <p:sp>
        <p:nvSpPr>
          <p:cNvPr name="TextBox 4" id="4"/>
          <p:cNvSpPr txBox="true"/>
          <p:nvPr/>
        </p:nvSpPr>
        <p:spPr>
          <a:xfrm rot="0">
            <a:off x="0" y="2063412"/>
            <a:ext cx="7823079" cy="2413953"/>
          </a:xfrm>
          <a:prstGeom prst="rect">
            <a:avLst/>
          </a:prstGeom>
        </p:spPr>
        <p:txBody>
          <a:bodyPr anchor="t" rtlCol="false" tIns="0" lIns="0" bIns="0" rIns="0">
            <a:spAutoFit/>
          </a:bodyPr>
          <a:lstStyle/>
          <a:p>
            <a:pPr algn="ctr">
              <a:lnSpc>
                <a:spcPts val="9747"/>
              </a:lnSpc>
              <a:spcBef>
                <a:spcPct val="0"/>
              </a:spcBef>
            </a:pPr>
            <a:r>
              <a:rPr lang="en-US" b="true" sz="6962">
                <a:solidFill>
                  <a:srgbClr val="FFFFFF"/>
                </a:solidFill>
                <a:latin typeface="Faustina Bold"/>
                <a:ea typeface="Faustina Bold"/>
                <a:cs typeface="Faustina Bold"/>
                <a:sym typeface="Faustina Bold"/>
              </a:rPr>
              <a:t>HỘI THAO VNPT KHU VỰC HÀ NỘI</a:t>
            </a:r>
          </a:p>
        </p:txBody>
      </p:sp>
      <p:sp>
        <p:nvSpPr>
          <p:cNvPr name="TextBox 5" id="5"/>
          <p:cNvSpPr txBox="true"/>
          <p:nvPr/>
        </p:nvSpPr>
        <p:spPr>
          <a:xfrm rot="0">
            <a:off x="374612" y="5359660"/>
            <a:ext cx="7073855" cy="2740191"/>
          </a:xfrm>
          <a:prstGeom prst="rect">
            <a:avLst/>
          </a:prstGeom>
        </p:spPr>
        <p:txBody>
          <a:bodyPr anchor="t" rtlCol="false" tIns="0" lIns="0" bIns="0" rIns="0">
            <a:spAutoFit/>
          </a:bodyPr>
          <a:lstStyle/>
          <a:p>
            <a:pPr algn="just">
              <a:lnSpc>
                <a:spcPts val="4365"/>
              </a:lnSpc>
              <a:spcBef>
                <a:spcPct val="0"/>
              </a:spcBef>
            </a:pPr>
            <a:r>
              <a:rPr lang="en-US" sz="3118">
                <a:solidFill>
                  <a:srgbClr val="FFFFFF"/>
                </a:solidFill>
                <a:latin typeface="Faustina"/>
                <a:ea typeface="Faustina"/>
                <a:cs typeface="Faustina"/>
                <a:sym typeface="Faustina"/>
              </a:rPr>
              <a:t>Chương trình diễn ra tại Cung điền kinh Hà Nội với sự tham gia của hơn 500 CBCNV của VNPT khu vực Hà Nội tham dự. SunGo Group vinh dự được VNPT lựa chọn là đơn vị tổ chức trong sự kiện này</a:t>
            </a:r>
          </a:p>
        </p:txBody>
      </p:sp>
    </p:spTree>
  </p:cSld>
  <p:clrMapOvr>
    <a:masterClrMapping/>
  </p:clrMapOvr>
</p:sld>
</file>

<file path=ppt/slides/slide38.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grpSp>
        <p:nvGrpSpPr>
          <p:cNvPr name="Group 2" id="2"/>
          <p:cNvGrpSpPr/>
          <p:nvPr/>
        </p:nvGrpSpPr>
        <p:grpSpPr>
          <a:xfrm rot="0">
            <a:off x="607714" y="5390947"/>
            <a:ext cx="8536286" cy="4383426"/>
            <a:chOff x="0" y="0"/>
            <a:chExt cx="11381715" cy="5844568"/>
          </a:xfrm>
        </p:grpSpPr>
        <p:pic>
          <p:nvPicPr>
            <p:cNvPr name="Picture 3" id="3"/>
            <p:cNvPicPr>
              <a:picLocks noChangeAspect="true"/>
            </p:cNvPicPr>
            <p:nvPr/>
          </p:nvPicPr>
          <p:blipFill>
            <a:blip r:embed="rId2"/>
            <a:srcRect l="0" t="12318" r="0" b="12318"/>
            <a:stretch>
              <a:fillRect/>
            </a:stretch>
          </p:blipFill>
          <p:spPr>
            <a:xfrm flipH="false" flipV="false">
              <a:off x="0" y="0"/>
              <a:ext cx="11381715" cy="5844568"/>
            </a:xfrm>
            <a:prstGeom prst="rect">
              <a:avLst/>
            </a:prstGeom>
          </p:spPr>
        </p:pic>
      </p:grpSp>
      <p:grpSp>
        <p:nvGrpSpPr>
          <p:cNvPr name="Group 4" id="4"/>
          <p:cNvGrpSpPr/>
          <p:nvPr/>
        </p:nvGrpSpPr>
        <p:grpSpPr>
          <a:xfrm rot="0">
            <a:off x="9524373" y="535784"/>
            <a:ext cx="8217798" cy="4607716"/>
            <a:chOff x="0" y="0"/>
            <a:chExt cx="10957064" cy="6143621"/>
          </a:xfrm>
        </p:grpSpPr>
        <p:pic>
          <p:nvPicPr>
            <p:cNvPr name="Picture 5" id="5"/>
            <p:cNvPicPr>
              <a:picLocks noChangeAspect="true"/>
            </p:cNvPicPr>
            <p:nvPr/>
          </p:nvPicPr>
          <p:blipFill>
            <a:blip r:embed="rId3"/>
            <a:srcRect l="0" t="14257" r="0" b="14257"/>
            <a:stretch>
              <a:fillRect/>
            </a:stretch>
          </p:blipFill>
          <p:spPr>
            <a:xfrm flipH="false" flipV="false">
              <a:off x="0" y="0"/>
              <a:ext cx="10957064" cy="6143621"/>
            </a:xfrm>
            <a:prstGeom prst="rect">
              <a:avLst/>
            </a:prstGeom>
          </p:spPr>
        </p:pic>
      </p:grpSp>
      <p:sp>
        <p:nvSpPr>
          <p:cNvPr name="Freeform 6" id="6"/>
          <p:cNvSpPr/>
          <p:nvPr/>
        </p:nvSpPr>
        <p:spPr>
          <a:xfrm flipH="false" flipV="false" rot="0">
            <a:off x="9524373" y="5422407"/>
            <a:ext cx="8217798" cy="4351966"/>
          </a:xfrm>
          <a:custGeom>
            <a:avLst/>
            <a:gdLst/>
            <a:ahLst/>
            <a:cxnLst/>
            <a:rect r="r" b="b" t="t" l="l"/>
            <a:pathLst>
              <a:path h="4351966" w="8217798">
                <a:moveTo>
                  <a:pt x="0" y="0"/>
                </a:moveTo>
                <a:lnTo>
                  <a:pt x="8217798" y="0"/>
                </a:lnTo>
                <a:lnTo>
                  <a:pt x="8217798" y="4351966"/>
                </a:lnTo>
                <a:lnTo>
                  <a:pt x="0" y="4351966"/>
                </a:lnTo>
                <a:lnTo>
                  <a:pt x="0" y="0"/>
                </a:lnTo>
                <a:close/>
              </a:path>
            </a:pathLst>
          </a:custGeom>
          <a:blipFill>
            <a:blip r:embed="rId4"/>
            <a:stretch>
              <a:fillRect l="0" t="-24820" r="0" b="-4817"/>
            </a:stretch>
          </a:blipFill>
        </p:spPr>
      </p:sp>
      <p:sp>
        <p:nvSpPr>
          <p:cNvPr name="TextBox 7" id="7"/>
          <p:cNvSpPr txBox="true"/>
          <p:nvPr/>
        </p:nvSpPr>
        <p:spPr>
          <a:xfrm rot="0">
            <a:off x="232665" y="1373759"/>
            <a:ext cx="8911335" cy="2281681"/>
          </a:xfrm>
          <a:prstGeom prst="rect">
            <a:avLst/>
          </a:prstGeom>
        </p:spPr>
        <p:txBody>
          <a:bodyPr anchor="t" rtlCol="false" tIns="0" lIns="0" bIns="0" rIns="0">
            <a:spAutoFit/>
          </a:bodyPr>
          <a:lstStyle/>
          <a:p>
            <a:pPr algn="ctr">
              <a:lnSpc>
                <a:spcPts val="9263"/>
              </a:lnSpc>
              <a:spcBef>
                <a:spcPct val="0"/>
              </a:spcBef>
            </a:pPr>
            <a:r>
              <a:rPr lang="en-US" b="true" sz="6616">
                <a:solidFill>
                  <a:srgbClr val="FFFFFF"/>
                </a:solidFill>
                <a:latin typeface="Faustina Bold"/>
                <a:ea typeface="Faustina Bold"/>
                <a:cs typeface="Faustina Bold"/>
                <a:sym typeface="Faustina Bold"/>
              </a:rPr>
              <a:t>HỘI THAO KỶ NIỆM 21 NĂM - CẢNG ĐÌNH VŨ</a:t>
            </a:r>
          </a:p>
        </p:txBody>
      </p:sp>
    </p:spTree>
  </p:cSld>
  <p:clrMapOvr>
    <a:masterClrMapping/>
  </p:clrMapOvr>
</p:sld>
</file>

<file path=ppt/slides/slide39.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grpSp>
        <p:nvGrpSpPr>
          <p:cNvPr name="Group 2" id="2"/>
          <p:cNvGrpSpPr/>
          <p:nvPr/>
        </p:nvGrpSpPr>
        <p:grpSpPr>
          <a:xfrm rot="0">
            <a:off x="9524373" y="616152"/>
            <a:ext cx="8298166" cy="4527348"/>
            <a:chOff x="0" y="0"/>
            <a:chExt cx="11064221" cy="6036464"/>
          </a:xfrm>
        </p:grpSpPr>
        <p:pic>
          <p:nvPicPr>
            <p:cNvPr name="Picture 3" id="3"/>
            <p:cNvPicPr>
              <a:picLocks noChangeAspect="true"/>
            </p:cNvPicPr>
            <p:nvPr/>
          </p:nvPicPr>
          <p:blipFill>
            <a:blip r:embed="rId2"/>
            <a:srcRect l="0" t="8886" r="0" b="8886"/>
            <a:stretch>
              <a:fillRect/>
            </a:stretch>
          </p:blipFill>
          <p:spPr>
            <a:xfrm flipH="false" flipV="false">
              <a:off x="0" y="0"/>
              <a:ext cx="11064221" cy="6036464"/>
            </a:xfrm>
            <a:prstGeom prst="rect">
              <a:avLst/>
            </a:prstGeom>
          </p:spPr>
        </p:pic>
      </p:grpSp>
      <p:sp>
        <p:nvSpPr>
          <p:cNvPr name="Freeform 4" id="4"/>
          <p:cNvSpPr/>
          <p:nvPr/>
        </p:nvSpPr>
        <p:spPr>
          <a:xfrm flipH="false" flipV="false" rot="0">
            <a:off x="9524373" y="5470951"/>
            <a:ext cx="8298166" cy="4361324"/>
          </a:xfrm>
          <a:custGeom>
            <a:avLst/>
            <a:gdLst/>
            <a:ahLst/>
            <a:cxnLst/>
            <a:rect r="r" b="b" t="t" l="l"/>
            <a:pathLst>
              <a:path h="4361324" w="8298166">
                <a:moveTo>
                  <a:pt x="0" y="0"/>
                </a:moveTo>
                <a:lnTo>
                  <a:pt x="8298166" y="0"/>
                </a:lnTo>
                <a:lnTo>
                  <a:pt x="8298166" y="4361324"/>
                </a:lnTo>
                <a:lnTo>
                  <a:pt x="0" y="4361324"/>
                </a:lnTo>
                <a:lnTo>
                  <a:pt x="0" y="0"/>
                </a:lnTo>
                <a:close/>
              </a:path>
            </a:pathLst>
          </a:custGeom>
          <a:blipFill>
            <a:blip r:embed="rId3"/>
            <a:stretch>
              <a:fillRect l="0" t="-26904" r="0" b="0"/>
            </a:stretch>
          </a:blipFill>
        </p:spPr>
      </p:sp>
      <p:sp>
        <p:nvSpPr>
          <p:cNvPr name="TextBox 5" id="5"/>
          <p:cNvSpPr txBox="true"/>
          <p:nvPr/>
        </p:nvSpPr>
        <p:spPr>
          <a:xfrm rot="0">
            <a:off x="758294" y="2290369"/>
            <a:ext cx="8070795" cy="1183518"/>
          </a:xfrm>
          <a:prstGeom prst="rect">
            <a:avLst/>
          </a:prstGeom>
        </p:spPr>
        <p:txBody>
          <a:bodyPr anchor="t" rtlCol="false" tIns="0" lIns="0" bIns="0" rIns="0">
            <a:spAutoFit/>
          </a:bodyPr>
          <a:lstStyle/>
          <a:p>
            <a:pPr algn="ctr">
              <a:lnSpc>
                <a:spcPts val="9643"/>
              </a:lnSpc>
              <a:spcBef>
                <a:spcPct val="0"/>
              </a:spcBef>
            </a:pPr>
            <a:r>
              <a:rPr lang="en-US" b="true" sz="6888">
                <a:solidFill>
                  <a:srgbClr val="FFFFFF"/>
                </a:solidFill>
                <a:latin typeface="Faustina Bold"/>
                <a:ea typeface="Faustina Bold"/>
                <a:cs typeface="Faustina Bold"/>
                <a:sym typeface="Faustina Bold"/>
              </a:rPr>
              <a:t>HỘI THAO NAM&amp; CO</a:t>
            </a:r>
          </a:p>
        </p:txBody>
      </p:sp>
      <p:sp>
        <p:nvSpPr>
          <p:cNvPr name="TextBox 6" id="6"/>
          <p:cNvSpPr txBox="true"/>
          <p:nvPr/>
        </p:nvSpPr>
        <p:spPr>
          <a:xfrm rot="0">
            <a:off x="758294" y="4131896"/>
            <a:ext cx="8385706" cy="2601910"/>
          </a:xfrm>
          <a:prstGeom prst="rect">
            <a:avLst/>
          </a:prstGeom>
        </p:spPr>
        <p:txBody>
          <a:bodyPr anchor="t" rtlCol="false" tIns="0" lIns="0" bIns="0" rIns="0">
            <a:spAutoFit/>
          </a:bodyPr>
          <a:lstStyle/>
          <a:p>
            <a:pPr algn="just">
              <a:lnSpc>
                <a:spcPts val="5175"/>
              </a:lnSpc>
              <a:spcBef>
                <a:spcPct val="0"/>
              </a:spcBef>
            </a:pPr>
            <a:r>
              <a:rPr lang="en-US" sz="3696">
                <a:solidFill>
                  <a:srgbClr val="FFFFFF"/>
                </a:solidFill>
                <a:latin typeface="Faustina"/>
                <a:ea typeface="Faustina"/>
                <a:cs typeface="Faustina"/>
                <a:sym typeface="Faustina"/>
              </a:rPr>
              <a:t>Chương trình Hội Thao diễn ra tại nhà máy sản xuất Nam &amp; Co Yên Khánh - Ninh Bình, với sự tham gia của hơn 1000 CBCNV tham dự.</a:t>
            </a:r>
          </a:p>
        </p:txBody>
      </p:sp>
    </p:spTree>
  </p:cSld>
  <p:clrMapOvr>
    <a:masterClrMapping/>
  </p:clrMapOvr>
</p:sld>
</file>

<file path=ppt/slides/slide40.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grpSp>
        <p:nvGrpSpPr>
          <p:cNvPr name="Group 2" id="2"/>
          <p:cNvGrpSpPr/>
          <p:nvPr/>
        </p:nvGrpSpPr>
        <p:grpSpPr>
          <a:xfrm rot="0">
            <a:off x="9524373" y="616152"/>
            <a:ext cx="8298166" cy="4527348"/>
            <a:chOff x="0" y="0"/>
            <a:chExt cx="11064221" cy="6036464"/>
          </a:xfrm>
        </p:grpSpPr>
        <p:pic>
          <p:nvPicPr>
            <p:cNvPr name="Picture 3" id="3"/>
            <p:cNvPicPr>
              <a:picLocks noChangeAspect="true"/>
            </p:cNvPicPr>
            <p:nvPr/>
          </p:nvPicPr>
          <p:blipFill>
            <a:blip r:embed="rId2"/>
            <a:srcRect l="0" t="848" r="0" b="848"/>
            <a:stretch>
              <a:fillRect/>
            </a:stretch>
          </p:blipFill>
          <p:spPr>
            <a:xfrm flipH="false" flipV="false">
              <a:off x="0" y="0"/>
              <a:ext cx="11064221" cy="6036464"/>
            </a:xfrm>
            <a:prstGeom prst="rect">
              <a:avLst/>
            </a:prstGeom>
          </p:spPr>
        </p:pic>
      </p:grpSp>
      <p:sp>
        <p:nvSpPr>
          <p:cNvPr name="Freeform 4" id="4"/>
          <p:cNvSpPr/>
          <p:nvPr/>
        </p:nvSpPr>
        <p:spPr>
          <a:xfrm flipH="false" flipV="false" rot="0">
            <a:off x="9524373" y="5619282"/>
            <a:ext cx="8298166" cy="4366929"/>
          </a:xfrm>
          <a:custGeom>
            <a:avLst/>
            <a:gdLst/>
            <a:ahLst/>
            <a:cxnLst/>
            <a:rect r="r" b="b" t="t" l="l"/>
            <a:pathLst>
              <a:path h="4366929" w="8298166">
                <a:moveTo>
                  <a:pt x="0" y="0"/>
                </a:moveTo>
                <a:lnTo>
                  <a:pt x="8298166" y="0"/>
                </a:lnTo>
                <a:lnTo>
                  <a:pt x="8298166" y="4366929"/>
                </a:lnTo>
                <a:lnTo>
                  <a:pt x="0" y="4366929"/>
                </a:lnTo>
                <a:lnTo>
                  <a:pt x="0" y="0"/>
                </a:lnTo>
                <a:close/>
              </a:path>
            </a:pathLst>
          </a:custGeom>
          <a:blipFill>
            <a:blip r:embed="rId3"/>
            <a:stretch>
              <a:fillRect l="0" t="0" r="0" b="-6887"/>
            </a:stretch>
          </a:blipFill>
        </p:spPr>
      </p:sp>
      <p:sp>
        <p:nvSpPr>
          <p:cNvPr name="TextBox 5" id="5"/>
          <p:cNvSpPr txBox="true"/>
          <p:nvPr/>
        </p:nvSpPr>
        <p:spPr>
          <a:xfrm rot="0">
            <a:off x="1124874" y="2290369"/>
            <a:ext cx="7337634" cy="1183518"/>
          </a:xfrm>
          <a:prstGeom prst="rect">
            <a:avLst/>
          </a:prstGeom>
        </p:spPr>
        <p:txBody>
          <a:bodyPr anchor="t" rtlCol="false" tIns="0" lIns="0" bIns="0" rIns="0">
            <a:spAutoFit/>
          </a:bodyPr>
          <a:lstStyle/>
          <a:p>
            <a:pPr algn="ctr">
              <a:lnSpc>
                <a:spcPts val="9643"/>
              </a:lnSpc>
              <a:spcBef>
                <a:spcPct val="0"/>
              </a:spcBef>
            </a:pPr>
            <a:r>
              <a:rPr lang="en-US" b="true" sz="6888">
                <a:solidFill>
                  <a:srgbClr val="FFFFFF"/>
                </a:solidFill>
                <a:latin typeface="Faustina Bold"/>
                <a:ea typeface="Faustina Bold"/>
                <a:cs typeface="Faustina Bold"/>
                <a:sym typeface="Faustina Bold"/>
              </a:rPr>
              <a:t>HỘI THAO AROMA</a:t>
            </a:r>
          </a:p>
        </p:txBody>
      </p:sp>
      <p:sp>
        <p:nvSpPr>
          <p:cNvPr name="TextBox 6" id="6"/>
          <p:cNvSpPr txBox="true"/>
          <p:nvPr/>
        </p:nvSpPr>
        <p:spPr>
          <a:xfrm rot="0">
            <a:off x="758294" y="4607678"/>
            <a:ext cx="8385706" cy="1947008"/>
          </a:xfrm>
          <a:prstGeom prst="rect">
            <a:avLst/>
          </a:prstGeom>
        </p:spPr>
        <p:txBody>
          <a:bodyPr anchor="t" rtlCol="false" tIns="0" lIns="0" bIns="0" rIns="0">
            <a:spAutoFit/>
          </a:bodyPr>
          <a:lstStyle/>
          <a:p>
            <a:pPr algn="just">
              <a:lnSpc>
                <a:spcPts val="5175"/>
              </a:lnSpc>
              <a:spcBef>
                <a:spcPct val="0"/>
              </a:spcBef>
            </a:pPr>
            <a:r>
              <a:rPr lang="en-US" sz="3696">
                <a:solidFill>
                  <a:srgbClr val="FFFFFF"/>
                </a:solidFill>
                <a:latin typeface="Faustina"/>
                <a:ea typeface="Faustina"/>
                <a:cs typeface="Faustina"/>
                <a:sym typeface="Faustina"/>
              </a:rPr>
              <a:t>Chương trình Hội Thao diễn ra tại nhà máy Aroma Bay Candles với sự tham gia của gần 1000 CBCNV</a:t>
            </a:r>
          </a:p>
        </p:txBody>
      </p:sp>
    </p:spTree>
  </p:cSld>
  <p:clrMapOvr>
    <a:masterClrMapping/>
  </p:clrMapOvr>
</p:sld>
</file>

<file path=ppt/slides/slide41.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grpSp>
        <p:nvGrpSpPr>
          <p:cNvPr name="Group 2" id="2"/>
          <p:cNvGrpSpPr/>
          <p:nvPr/>
        </p:nvGrpSpPr>
        <p:grpSpPr>
          <a:xfrm rot="0">
            <a:off x="607714" y="5390947"/>
            <a:ext cx="8536286" cy="4383426"/>
            <a:chOff x="0" y="0"/>
            <a:chExt cx="11381715" cy="5844568"/>
          </a:xfrm>
        </p:grpSpPr>
        <p:pic>
          <p:nvPicPr>
            <p:cNvPr name="Picture 3" id="3"/>
            <p:cNvPicPr>
              <a:picLocks noChangeAspect="true"/>
            </p:cNvPicPr>
            <p:nvPr/>
          </p:nvPicPr>
          <p:blipFill>
            <a:blip r:embed="rId2"/>
            <a:srcRect l="0" t="4355" r="0" b="4355"/>
            <a:stretch>
              <a:fillRect/>
            </a:stretch>
          </p:blipFill>
          <p:spPr>
            <a:xfrm flipH="false" flipV="false">
              <a:off x="0" y="0"/>
              <a:ext cx="11381715" cy="5844568"/>
            </a:xfrm>
            <a:prstGeom prst="rect">
              <a:avLst/>
            </a:prstGeom>
          </p:spPr>
        </p:pic>
      </p:grpSp>
      <p:grpSp>
        <p:nvGrpSpPr>
          <p:cNvPr name="Group 4" id="4"/>
          <p:cNvGrpSpPr/>
          <p:nvPr/>
        </p:nvGrpSpPr>
        <p:grpSpPr>
          <a:xfrm rot="0">
            <a:off x="9524373" y="535784"/>
            <a:ext cx="8217798" cy="4607716"/>
            <a:chOff x="0" y="0"/>
            <a:chExt cx="10957064" cy="6143621"/>
          </a:xfrm>
        </p:grpSpPr>
        <p:pic>
          <p:nvPicPr>
            <p:cNvPr name="Picture 5" id="5"/>
            <p:cNvPicPr>
              <a:picLocks noChangeAspect="true"/>
            </p:cNvPicPr>
            <p:nvPr/>
          </p:nvPicPr>
          <p:blipFill>
            <a:blip r:embed="rId3"/>
            <a:srcRect l="0" t="7921" r="0" b="7921"/>
            <a:stretch>
              <a:fillRect/>
            </a:stretch>
          </p:blipFill>
          <p:spPr>
            <a:xfrm flipH="false" flipV="false">
              <a:off x="0" y="0"/>
              <a:ext cx="10957064" cy="6143621"/>
            </a:xfrm>
            <a:prstGeom prst="rect">
              <a:avLst/>
            </a:prstGeom>
          </p:spPr>
        </p:pic>
      </p:grpSp>
      <p:sp>
        <p:nvSpPr>
          <p:cNvPr name="Freeform 6" id="6"/>
          <p:cNvSpPr/>
          <p:nvPr/>
        </p:nvSpPr>
        <p:spPr>
          <a:xfrm flipH="false" flipV="false" rot="0">
            <a:off x="9544430" y="5390947"/>
            <a:ext cx="8197740" cy="4383426"/>
          </a:xfrm>
          <a:custGeom>
            <a:avLst/>
            <a:gdLst/>
            <a:ahLst/>
            <a:cxnLst/>
            <a:rect r="r" b="b" t="t" l="l"/>
            <a:pathLst>
              <a:path h="4383426" w="8197740">
                <a:moveTo>
                  <a:pt x="0" y="0"/>
                </a:moveTo>
                <a:lnTo>
                  <a:pt x="8197741" y="0"/>
                </a:lnTo>
                <a:lnTo>
                  <a:pt x="8197741" y="4383426"/>
                </a:lnTo>
                <a:lnTo>
                  <a:pt x="0" y="4383426"/>
                </a:lnTo>
                <a:lnTo>
                  <a:pt x="0" y="0"/>
                </a:lnTo>
                <a:close/>
              </a:path>
            </a:pathLst>
          </a:custGeom>
          <a:blipFill>
            <a:blip r:embed="rId4"/>
            <a:stretch>
              <a:fillRect l="0" t="-24599" r="0" b="0"/>
            </a:stretch>
          </a:blipFill>
        </p:spPr>
      </p:sp>
      <p:sp>
        <p:nvSpPr>
          <p:cNvPr name="TextBox 7" id="7"/>
          <p:cNvSpPr txBox="true"/>
          <p:nvPr/>
        </p:nvSpPr>
        <p:spPr>
          <a:xfrm rot="0">
            <a:off x="147708" y="1641652"/>
            <a:ext cx="9376665" cy="2281681"/>
          </a:xfrm>
          <a:prstGeom prst="rect">
            <a:avLst/>
          </a:prstGeom>
        </p:spPr>
        <p:txBody>
          <a:bodyPr anchor="t" rtlCol="false" tIns="0" lIns="0" bIns="0" rIns="0">
            <a:spAutoFit/>
          </a:bodyPr>
          <a:lstStyle/>
          <a:p>
            <a:pPr algn="ctr">
              <a:lnSpc>
                <a:spcPts val="9263"/>
              </a:lnSpc>
              <a:spcBef>
                <a:spcPct val="0"/>
              </a:spcBef>
            </a:pPr>
            <a:r>
              <a:rPr lang="en-US" b="true" sz="6616">
                <a:solidFill>
                  <a:srgbClr val="FFFFFF"/>
                </a:solidFill>
                <a:latin typeface="Faustina Bold"/>
                <a:ea typeface="Faustina Bold"/>
                <a:cs typeface="Faustina Bold"/>
                <a:sym typeface="Faustina Bold"/>
              </a:rPr>
              <a:t>HỘI THAO MERACIN 2025</a:t>
            </a:r>
          </a:p>
        </p:txBody>
      </p:sp>
    </p:spTree>
  </p:cSld>
  <p:clrMapOvr>
    <a:masterClrMapping/>
  </p:clrMapOvr>
</p:sld>
</file>

<file path=ppt/slides/slide4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6666" r="0" b="-16666"/>
            </a:stretch>
          </a:blipFill>
        </p:spPr>
      </p:sp>
      <p:sp>
        <p:nvSpPr>
          <p:cNvPr name="Freeform 3" id="3"/>
          <p:cNvSpPr/>
          <p:nvPr/>
        </p:nvSpPr>
        <p:spPr>
          <a:xfrm flipH="true" flipV="true" rot="0">
            <a:off x="0" y="7494031"/>
            <a:ext cx="2823774" cy="2792969"/>
          </a:xfrm>
          <a:custGeom>
            <a:avLst/>
            <a:gdLst/>
            <a:ahLst/>
            <a:cxnLst/>
            <a:rect r="r" b="b" t="t" l="l"/>
            <a:pathLst>
              <a:path h="2792969" w="2823774">
                <a:moveTo>
                  <a:pt x="2823774" y="2792969"/>
                </a:moveTo>
                <a:lnTo>
                  <a:pt x="0" y="2792969"/>
                </a:lnTo>
                <a:lnTo>
                  <a:pt x="0" y="0"/>
                </a:lnTo>
                <a:lnTo>
                  <a:pt x="2823774" y="0"/>
                </a:lnTo>
                <a:lnTo>
                  <a:pt x="2823774" y="2792969"/>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5464226" y="0"/>
            <a:ext cx="2823774" cy="2792969"/>
          </a:xfrm>
          <a:custGeom>
            <a:avLst/>
            <a:gdLst/>
            <a:ahLst/>
            <a:cxnLst/>
            <a:rect r="r" b="b" t="t" l="l"/>
            <a:pathLst>
              <a:path h="2792969" w="2823774">
                <a:moveTo>
                  <a:pt x="0" y="0"/>
                </a:moveTo>
                <a:lnTo>
                  <a:pt x="2823774" y="0"/>
                </a:lnTo>
                <a:lnTo>
                  <a:pt x="2823774" y="2792969"/>
                </a:lnTo>
                <a:lnTo>
                  <a:pt x="0" y="279296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false" flipV="false" rot="0">
            <a:off x="7487111" y="1136081"/>
            <a:ext cx="3313777" cy="3313777"/>
          </a:xfrm>
          <a:custGeom>
            <a:avLst/>
            <a:gdLst/>
            <a:ahLst/>
            <a:cxnLst/>
            <a:rect r="r" b="b" t="t" l="l"/>
            <a:pathLst>
              <a:path h="3313777" w="3313777">
                <a:moveTo>
                  <a:pt x="0" y="0"/>
                </a:moveTo>
                <a:lnTo>
                  <a:pt x="3313778" y="0"/>
                </a:lnTo>
                <a:lnTo>
                  <a:pt x="3313778" y="3313777"/>
                </a:lnTo>
                <a:lnTo>
                  <a:pt x="0" y="3313777"/>
                </a:lnTo>
                <a:lnTo>
                  <a:pt x="0" y="0"/>
                </a:lnTo>
                <a:close/>
              </a:path>
            </a:pathLst>
          </a:custGeom>
          <a:blipFill>
            <a:blip r:embed="rId5"/>
            <a:stretch>
              <a:fillRect l="0" t="0" r="0" b="0"/>
            </a:stretch>
          </a:blipFill>
        </p:spPr>
      </p:sp>
      <p:sp>
        <p:nvSpPr>
          <p:cNvPr name="Freeform 6" id="6"/>
          <p:cNvSpPr/>
          <p:nvPr/>
        </p:nvSpPr>
        <p:spPr>
          <a:xfrm flipH="false" flipV="false" rot="0">
            <a:off x="-1894479" y="2792969"/>
            <a:ext cx="5513959" cy="8904897"/>
          </a:xfrm>
          <a:custGeom>
            <a:avLst/>
            <a:gdLst/>
            <a:ahLst/>
            <a:cxnLst/>
            <a:rect r="r" b="b" t="t" l="l"/>
            <a:pathLst>
              <a:path h="8904897" w="5513959">
                <a:moveTo>
                  <a:pt x="0" y="0"/>
                </a:moveTo>
                <a:lnTo>
                  <a:pt x="5513959" y="0"/>
                </a:lnTo>
                <a:lnTo>
                  <a:pt x="5513959" y="8904897"/>
                </a:lnTo>
                <a:lnTo>
                  <a:pt x="0" y="890489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0">
            <a:off x="-2189797" y="-792144"/>
            <a:ext cx="3963131" cy="5855970"/>
          </a:xfrm>
          <a:custGeom>
            <a:avLst/>
            <a:gdLst/>
            <a:ahLst/>
            <a:cxnLst/>
            <a:rect r="r" b="b" t="t" l="l"/>
            <a:pathLst>
              <a:path h="5855970" w="3963131">
                <a:moveTo>
                  <a:pt x="0" y="0"/>
                </a:moveTo>
                <a:lnTo>
                  <a:pt x="3963131" y="0"/>
                </a:lnTo>
                <a:lnTo>
                  <a:pt x="3963131" y="5855970"/>
                </a:lnTo>
                <a:lnTo>
                  <a:pt x="0" y="585597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8" id="8"/>
          <p:cNvSpPr txBox="true"/>
          <p:nvPr/>
        </p:nvSpPr>
        <p:spPr>
          <a:xfrm rot="0">
            <a:off x="1411887" y="4447682"/>
            <a:ext cx="15700279" cy="3591576"/>
          </a:xfrm>
          <a:prstGeom prst="rect">
            <a:avLst/>
          </a:prstGeom>
        </p:spPr>
        <p:txBody>
          <a:bodyPr anchor="t" rtlCol="false" tIns="0" lIns="0" bIns="0" rIns="0">
            <a:spAutoFit/>
          </a:bodyPr>
          <a:lstStyle/>
          <a:p>
            <a:pPr algn="ctr">
              <a:lnSpc>
                <a:spcPts val="19597"/>
              </a:lnSpc>
            </a:pPr>
            <a:r>
              <a:rPr lang="en-US" sz="13998">
                <a:solidFill>
                  <a:srgbClr val="080808"/>
                </a:solidFill>
                <a:latin typeface="Calistoga"/>
                <a:ea typeface="Calistoga"/>
                <a:cs typeface="Calistoga"/>
                <a:sym typeface="Calistoga"/>
              </a:rPr>
              <a:t>DỰ ÁN TIÊU BIỂU</a:t>
            </a:r>
          </a:p>
          <a:p>
            <a:pPr algn="ctr">
              <a:lnSpc>
                <a:spcPts val="8680"/>
              </a:lnSpc>
              <a:spcBef>
                <a:spcPct val="0"/>
              </a:spcBef>
            </a:pPr>
            <a:r>
              <a:rPr lang="en-US" sz="6200">
                <a:solidFill>
                  <a:srgbClr val="080808"/>
                </a:solidFill>
                <a:latin typeface="Calistoga"/>
                <a:ea typeface="Calistoga"/>
                <a:cs typeface="Calistoga"/>
                <a:sym typeface="Calistoga"/>
              </a:rPr>
              <a:t>LĨNH VỰC TRUYỀN THÔNG</a:t>
            </a:r>
          </a:p>
        </p:txBody>
      </p:sp>
      <p:sp>
        <p:nvSpPr>
          <p:cNvPr name="Freeform 9" id="9"/>
          <p:cNvSpPr/>
          <p:nvPr/>
        </p:nvSpPr>
        <p:spPr>
          <a:xfrm flipH="false" flipV="false" rot="0">
            <a:off x="16097296" y="3208155"/>
            <a:ext cx="4936469" cy="7972266"/>
          </a:xfrm>
          <a:custGeom>
            <a:avLst/>
            <a:gdLst/>
            <a:ahLst/>
            <a:cxnLst/>
            <a:rect r="r" b="b" t="t" l="l"/>
            <a:pathLst>
              <a:path h="7972266" w="4936469">
                <a:moveTo>
                  <a:pt x="0" y="0"/>
                </a:moveTo>
                <a:lnTo>
                  <a:pt x="4936469" y="0"/>
                </a:lnTo>
                <a:lnTo>
                  <a:pt x="4936469" y="7972266"/>
                </a:lnTo>
                <a:lnTo>
                  <a:pt x="0" y="79722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0">
            <a:off x="15464226" y="0"/>
            <a:ext cx="3548063" cy="5242660"/>
          </a:xfrm>
          <a:custGeom>
            <a:avLst/>
            <a:gdLst/>
            <a:ahLst/>
            <a:cxnLst/>
            <a:rect r="r" b="b" t="t" l="l"/>
            <a:pathLst>
              <a:path h="5242660" w="3548063">
                <a:moveTo>
                  <a:pt x="0" y="0"/>
                </a:moveTo>
                <a:lnTo>
                  <a:pt x="3548063" y="0"/>
                </a:lnTo>
                <a:lnTo>
                  <a:pt x="3548063" y="5242660"/>
                </a:lnTo>
                <a:lnTo>
                  <a:pt x="0" y="524266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Tree>
  </p:cSld>
  <p:clrMapOvr>
    <a:masterClrMapping/>
  </p:clrMapOvr>
</p:sld>
</file>

<file path=ppt/slides/slide43.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468791" y="4897821"/>
            <a:ext cx="8383213" cy="4860226"/>
          </a:xfrm>
          <a:custGeom>
            <a:avLst/>
            <a:gdLst/>
            <a:ahLst/>
            <a:cxnLst/>
            <a:rect r="r" b="b" t="t" l="l"/>
            <a:pathLst>
              <a:path h="4860226" w="8383213">
                <a:moveTo>
                  <a:pt x="0" y="0"/>
                </a:moveTo>
                <a:lnTo>
                  <a:pt x="8383212" y="0"/>
                </a:lnTo>
                <a:lnTo>
                  <a:pt x="8383212" y="4860226"/>
                </a:lnTo>
                <a:lnTo>
                  <a:pt x="0" y="4860226"/>
                </a:lnTo>
                <a:lnTo>
                  <a:pt x="0" y="0"/>
                </a:lnTo>
                <a:close/>
              </a:path>
            </a:pathLst>
          </a:custGeom>
          <a:blipFill>
            <a:blip r:embed="rId2"/>
            <a:stretch>
              <a:fillRect l="-7944" t="-79948" r="-76334" b="-58444"/>
            </a:stretch>
          </a:blipFill>
        </p:spPr>
      </p:sp>
      <p:sp>
        <p:nvSpPr>
          <p:cNvPr name="Freeform 3" id="3"/>
          <p:cNvSpPr/>
          <p:nvPr/>
        </p:nvSpPr>
        <p:spPr>
          <a:xfrm flipH="false" flipV="false" rot="0">
            <a:off x="11463362" y="565059"/>
            <a:ext cx="6333966" cy="3860190"/>
          </a:xfrm>
          <a:custGeom>
            <a:avLst/>
            <a:gdLst/>
            <a:ahLst/>
            <a:cxnLst/>
            <a:rect r="r" b="b" t="t" l="l"/>
            <a:pathLst>
              <a:path h="3860190" w="6333966">
                <a:moveTo>
                  <a:pt x="0" y="0"/>
                </a:moveTo>
                <a:lnTo>
                  <a:pt x="6333966" y="0"/>
                </a:lnTo>
                <a:lnTo>
                  <a:pt x="6333966" y="3860190"/>
                </a:lnTo>
                <a:lnTo>
                  <a:pt x="0" y="3860190"/>
                </a:lnTo>
                <a:lnTo>
                  <a:pt x="0" y="0"/>
                </a:lnTo>
                <a:close/>
              </a:path>
            </a:pathLst>
          </a:custGeom>
          <a:blipFill>
            <a:blip r:embed="rId3"/>
            <a:stretch>
              <a:fillRect l="0" t="-23595" r="-12688" b="-29139"/>
            </a:stretch>
          </a:blipFill>
        </p:spPr>
      </p:sp>
      <p:sp>
        <p:nvSpPr>
          <p:cNvPr name="Freeform 4" id="4"/>
          <p:cNvSpPr/>
          <p:nvPr/>
        </p:nvSpPr>
        <p:spPr>
          <a:xfrm flipH="false" flipV="false" rot="0">
            <a:off x="5800794" y="565059"/>
            <a:ext cx="5445593" cy="3860190"/>
          </a:xfrm>
          <a:custGeom>
            <a:avLst/>
            <a:gdLst/>
            <a:ahLst/>
            <a:cxnLst/>
            <a:rect r="r" b="b" t="t" l="l"/>
            <a:pathLst>
              <a:path h="3860190" w="5445593">
                <a:moveTo>
                  <a:pt x="0" y="0"/>
                </a:moveTo>
                <a:lnTo>
                  <a:pt x="5445593" y="0"/>
                </a:lnTo>
                <a:lnTo>
                  <a:pt x="5445593" y="3860190"/>
                </a:lnTo>
                <a:lnTo>
                  <a:pt x="0" y="3860190"/>
                </a:lnTo>
                <a:lnTo>
                  <a:pt x="0" y="0"/>
                </a:lnTo>
                <a:close/>
              </a:path>
            </a:pathLst>
          </a:custGeom>
          <a:blipFill>
            <a:blip r:embed="rId4"/>
            <a:stretch>
              <a:fillRect l="0" t="-10409" r="0" b="0"/>
            </a:stretch>
          </a:blipFill>
        </p:spPr>
      </p:sp>
      <p:sp>
        <p:nvSpPr>
          <p:cNvPr name="Freeform 5" id="5"/>
          <p:cNvSpPr/>
          <p:nvPr/>
        </p:nvSpPr>
        <p:spPr>
          <a:xfrm flipH="false" flipV="false" rot="0">
            <a:off x="9144000" y="4897821"/>
            <a:ext cx="8653328" cy="4860226"/>
          </a:xfrm>
          <a:custGeom>
            <a:avLst/>
            <a:gdLst/>
            <a:ahLst/>
            <a:cxnLst/>
            <a:rect r="r" b="b" t="t" l="l"/>
            <a:pathLst>
              <a:path h="4860226" w="8653328">
                <a:moveTo>
                  <a:pt x="0" y="0"/>
                </a:moveTo>
                <a:lnTo>
                  <a:pt x="8653328" y="0"/>
                </a:lnTo>
                <a:lnTo>
                  <a:pt x="8653328" y="4860226"/>
                </a:lnTo>
                <a:lnTo>
                  <a:pt x="0" y="4860226"/>
                </a:lnTo>
                <a:lnTo>
                  <a:pt x="0" y="0"/>
                </a:lnTo>
                <a:close/>
              </a:path>
            </a:pathLst>
          </a:custGeom>
          <a:blipFill>
            <a:blip r:embed="rId5"/>
            <a:stretch>
              <a:fillRect l="0" t="-27063" r="-4513" b="-40606"/>
            </a:stretch>
          </a:blipFill>
        </p:spPr>
      </p:sp>
      <p:sp>
        <p:nvSpPr>
          <p:cNvPr name="TextBox 6" id="6"/>
          <p:cNvSpPr txBox="true"/>
          <p:nvPr/>
        </p:nvSpPr>
        <p:spPr>
          <a:xfrm rot="0">
            <a:off x="468791" y="923925"/>
            <a:ext cx="1788641" cy="478852"/>
          </a:xfrm>
          <a:prstGeom prst="rect">
            <a:avLst/>
          </a:prstGeom>
        </p:spPr>
        <p:txBody>
          <a:bodyPr anchor="t" rtlCol="false" tIns="0" lIns="0" bIns="0" rIns="0">
            <a:spAutoFit/>
          </a:bodyPr>
          <a:lstStyle/>
          <a:p>
            <a:pPr algn="ctr">
              <a:lnSpc>
                <a:spcPts val="3994"/>
              </a:lnSpc>
              <a:spcBef>
                <a:spcPct val="0"/>
              </a:spcBef>
            </a:pPr>
            <a:r>
              <a:rPr lang="en-US" sz="2853">
                <a:solidFill>
                  <a:srgbClr val="FFFFFF"/>
                </a:solidFill>
                <a:latin typeface="Faustina"/>
                <a:ea typeface="Faustina"/>
                <a:cs typeface="Faustina"/>
                <a:sym typeface="Faustina"/>
              </a:rPr>
              <a:t>Live Stream</a:t>
            </a:r>
          </a:p>
        </p:txBody>
      </p:sp>
      <p:sp>
        <p:nvSpPr>
          <p:cNvPr name="TextBox 7" id="7"/>
          <p:cNvSpPr txBox="true"/>
          <p:nvPr/>
        </p:nvSpPr>
        <p:spPr>
          <a:xfrm rot="0">
            <a:off x="468791" y="1374202"/>
            <a:ext cx="2055894" cy="775876"/>
          </a:xfrm>
          <a:prstGeom prst="rect">
            <a:avLst/>
          </a:prstGeom>
        </p:spPr>
        <p:txBody>
          <a:bodyPr anchor="t" rtlCol="false" tIns="0" lIns="0" bIns="0" rIns="0">
            <a:spAutoFit/>
          </a:bodyPr>
          <a:lstStyle/>
          <a:p>
            <a:pPr algn="ctr">
              <a:lnSpc>
                <a:spcPts val="6344"/>
              </a:lnSpc>
              <a:spcBef>
                <a:spcPct val="0"/>
              </a:spcBef>
            </a:pPr>
            <a:r>
              <a:rPr lang="en-US" b="true" sz="4531">
                <a:solidFill>
                  <a:srgbClr val="FFFFFF"/>
                </a:solidFill>
                <a:latin typeface="Faustina Bold"/>
                <a:ea typeface="Faustina Bold"/>
                <a:cs typeface="Faustina Bold"/>
                <a:sym typeface="Faustina Bold"/>
              </a:rPr>
              <a:t>ĐỒ SƠN</a:t>
            </a:r>
          </a:p>
        </p:txBody>
      </p:sp>
      <p:sp>
        <p:nvSpPr>
          <p:cNvPr name="TextBox 8" id="8"/>
          <p:cNvSpPr txBox="true"/>
          <p:nvPr/>
        </p:nvSpPr>
        <p:spPr>
          <a:xfrm rot="0">
            <a:off x="0" y="2064354"/>
            <a:ext cx="6021098" cy="775876"/>
          </a:xfrm>
          <a:prstGeom prst="rect">
            <a:avLst/>
          </a:prstGeom>
        </p:spPr>
        <p:txBody>
          <a:bodyPr anchor="t" rtlCol="false" tIns="0" lIns="0" bIns="0" rIns="0">
            <a:spAutoFit/>
          </a:bodyPr>
          <a:lstStyle/>
          <a:p>
            <a:pPr algn="ctr">
              <a:lnSpc>
                <a:spcPts val="6344"/>
              </a:lnSpc>
              <a:spcBef>
                <a:spcPct val="0"/>
              </a:spcBef>
            </a:pPr>
            <a:r>
              <a:rPr lang="en-US" b="true" sz="4531">
                <a:solidFill>
                  <a:srgbClr val="FFFFFF"/>
                </a:solidFill>
                <a:latin typeface="Faustina Bold"/>
                <a:ea typeface="Faustina Bold"/>
                <a:cs typeface="Faustina Bold"/>
                <a:sym typeface="Faustina Bold"/>
              </a:rPr>
              <a:t>SẮC MÀU CỦA BIỂN</a:t>
            </a:r>
          </a:p>
        </p:txBody>
      </p:sp>
    </p:spTree>
  </p:cSld>
  <p:clrMapOvr>
    <a:masterClrMapping/>
  </p:clrMapOvr>
</p:sld>
</file>

<file path=ppt/slides/slide44.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9954717" y="366030"/>
            <a:ext cx="7989425" cy="4110710"/>
          </a:xfrm>
          <a:custGeom>
            <a:avLst/>
            <a:gdLst/>
            <a:ahLst/>
            <a:cxnLst/>
            <a:rect r="r" b="b" t="t" l="l"/>
            <a:pathLst>
              <a:path h="4110710" w="7989425">
                <a:moveTo>
                  <a:pt x="0" y="0"/>
                </a:moveTo>
                <a:lnTo>
                  <a:pt x="7989426" y="0"/>
                </a:lnTo>
                <a:lnTo>
                  <a:pt x="7989426" y="4110710"/>
                </a:lnTo>
                <a:lnTo>
                  <a:pt x="0" y="4110710"/>
                </a:lnTo>
                <a:lnTo>
                  <a:pt x="0" y="0"/>
                </a:lnTo>
                <a:close/>
              </a:path>
            </a:pathLst>
          </a:custGeom>
          <a:blipFill>
            <a:blip r:embed="rId2"/>
            <a:stretch>
              <a:fillRect l="0" t="-45097" r="-4303" b="-57624"/>
            </a:stretch>
          </a:blipFill>
        </p:spPr>
      </p:sp>
      <p:sp>
        <p:nvSpPr>
          <p:cNvPr name="Freeform 3" id="3"/>
          <p:cNvSpPr/>
          <p:nvPr/>
        </p:nvSpPr>
        <p:spPr>
          <a:xfrm flipH="false" flipV="false" rot="0">
            <a:off x="375049" y="4880569"/>
            <a:ext cx="9256263" cy="5096473"/>
          </a:xfrm>
          <a:custGeom>
            <a:avLst/>
            <a:gdLst/>
            <a:ahLst/>
            <a:cxnLst/>
            <a:rect r="r" b="b" t="t" l="l"/>
            <a:pathLst>
              <a:path h="5096473" w="9256263">
                <a:moveTo>
                  <a:pt x="0" y="0"/>
                </a:moveTo>
                <a:lnTo>
                  <a:pt x="9256263" y="0"/>
                </a:lnTo>
                <a:lnTo>
                  <a:pt x="9256263" y="5096473"/>
                </a:lnTo>
                <a:lnTo>
                  <a:pt x="0" y="5096473"/>
                </a:lnTo>
                <a:lnTo>
                  <a:pt x="0" y="0"/>
                </a:lnTo>
                <a:close/>
              </a:path>
            </a:pathLst>
          </a:custGeom>
          <a:blipFill>
            <a:blip r:embed="rId3"/>
            <a:stretch>
              <a:fillRect l="-3128" t="-3816" r="0" b="-20930"/>
            </a:stretch>
          </a:blipFill>
        </p:spPr>
      </p:sp>
      <p:sp>
        <p:nvSpPr>
          <p:cNvPr name="Freeform 4" id="4"/>
          <p:cNvSpPr/>
          <p:nvPr/>
        </p:nvSpPr>
        <p:spPr>
          <a:xfrm flipH="false" flipV="false" rot="0">
            <a:off x="9954717" y="4880569"/>
            <a:ext cx="7989425" cy="5156803"/>
          </a:xfrm>
          <a:custGeom>
            <a:avLst/>
            <a:gdLst/>
            <a:ahLst/>
            <a:cxnLst/>
            <a:rect r="r" b="b" t="t" l="l"/>
            <a:pathLst>
              <a:path h="5156803" w="7989425">
                <a:moveTo>
                  <a:pt x="0" y="0"/>
                </a:moveTo>
                <a:lnTo>
                  <a:pt x="7989426" y="0"/>
                </a:lnTo>
                <a:lnTo>
                  <a:pt x="7989426" y="5156803"/>
                </a:lnTo>
                <a:lnTo>
                  <a:pt x="0" y="5156803"/>
                </a:lnTo>
                <a:lnTo>
                  <a:pt x="0" y="0"/>
                </a:lnTo>
                <a:close/>
              </a:path>
            </a:pathLst>
          </a:custGeom>
          <a:blipFill>
            <a:blip r:embed="rId4"/>
            <a:stretch>
              <a:fillRect l="0" t="-1169" r="-10394" b="-27105"/>
            </a:stretch>
          </a:blipFill>
        </p:spPr>
      </p:sp>
      <p:sp>
        <p:nvSpPr>
          <p:cNvPr name="TextBox 5" id="5"/>
          <p:cNvSpPr txBox="true"/>
          <p:nvPr/>
        </p:nvSpPr>
        <p:spPr>
          <a:xfrm rot="0">
            <a:off x="-1814076" y="1468505"/>
            <a:ext cx="6586995" cy="560353"/>
          </a:xfrm>
          <a:prstGeom prst="rect">
            <a:avLst/>
          </a:prstGeom>
        </p:spPr>
        <p:txBody>
          <a:bodyPr anchor="t" rtlCol="false" tIns="0" lIns="0" bIns="0" rIns="0">
            <a:spAutoFit/>
          </a:bodyPr>
          <a:lstStyle/>
          <a:p>
            <a:pPr algn="ctr">
              <a:lnSpc>
                <a:spcPts val="4661"/>
              </a:lnSpc>
              <a:spcBef>
                <a:spcPct val="0"/>
              </a:spcBef>
            </a:pPr>
            <a:r>
              <a:rPr lang="en-US" sz="3329">
                <a:solidFill>
                  <a:srgbClr val="FFFFFF"/>
                </a:solidFill>
                <a:latin typeface="Faustina"/>
                <a:ea typeface="Faustina"/>
                <a:cs typeface="Faustina"/>
                <a:sym typeface="Faustina"/>
              </a:rPr>
              <a:t>Live Stream</a:t>
            </a:r>
          </a:p>
        </p:txBody>
      </p:sp>
      <p:sp>
        <p:nvSpPr>
          <p:cNvPr name="TextBox 6" id="6"/>
          <p:cNvSpPr txBox="true"/>
          <p:nvPr/>
        </p:nvSpPr>
        <p:spPr>
          <a:xfrm rot="0">
            <a:off x="375049" y="2035764"/>
            <a:ext cx="8966687" cy="1722040"/>
          </a:xfrm>
          <a:prstGeom prst="rect">
            <a:avLst/>
          </a:prstGeom>
        </p:spPr>
        <p:txBody>
          <a:bodyPr anchor="t" rtlCol="false" tIns="0" lIns="0" bIns="0" rIns="0">
            <a:spAutoFit/>
          </a:bodyPr>
          <a:lstStyle/>
          <a:p>
            <a:pPr algn="l">
              <a:lnSpc>
                <a:spcPts val="6934"/>
              </a:lnSpc>
            </a:pPr>
            <a:r>
              <a:rPr lang="en-US" sz="4953" b="true">
                <a:solidFill>
                  <a:srgbClr val="FFFFFF"/>
                </a:solidFill>
                <a:latin typeface="Faustina Bold"/>
                <a:ea typeface="Faustina Bold"/>
                <a:cs typeface="Faustina Bold"/>
                <a:sym typeface="Faustina Bold"/>
              </a:rPr>
              <a:t>ĐẠI HỘI CỔ ĐÔNG </a:t>
            </a:r>
          </a:p>
          <a:p>
            <a:pPr algn="l">
              <a:lnSpc>
                <a:spcPts val="6934"/>
              </a:lnSpc>
              <a:spcBef>
                <a:spcPct val="0"/>
              </a:spcBef>
            </a:pPr>
            <a:r>
              <a:rPr lang="en-US" b="true" sz="4953">
                <a:solidFill>
                  <a:srgbClr val="FFFFFF"/>
                </a:solidFill>
                <a:latin typeface="Faustina Bold"/>
                <a:ea typeface="Faustina Bold"/>
                <a:cs typeface="Faustina Bold"/>
                <a:sym typeface="Faustina Bold"/>
              </a:rPr>
              <a:t>THƯỜNG NIÊN CẢNG ĐÌNH VŨ</a:t>
            </a:r>
          </a:p>
        </p:txBody>
      </p:sp>
    </p:spTree>
  </p:cSld>
  <p:clrMapOvr>
    <a:masterClrMapping/>
  </p:clrMapOvr>
</p:sld>
</file>

<file path=ppt/slides/slide45.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375049" y="4880569"/>
            <a:ext cx="8768951" cy="4644622"/>
          </a:xfrm>
          <a:custGeom>
            <a:avLst/>
            <a:gdLst/>
            <a:ahLst/>
            <a:cxnLst/>
            <a:rect r="r" b="b" t="t" l="l"/>
            <a:pathLst>
              <a:path h="4644622" w="8768951">
                <a:moveTo>
                  <a:pt x="0" y="0"/>
                </a:moveTo>
                <a:lnTo>
                  <a:pt x="8768951" y="0"/>
                </a:lnTo>
                <a:lnTo>
                  <a:pt x="8768951" y="4644622"/>
                </a:lnTo>
                <a:lnTo>
                  <a:pt x="0" y="4644622"/>
                </a:lnTo>
                <a:lnTo>
                  <a:pt x="0" y="0"/>
                </a:lnTo>
                <a:close/>
              </a:path>
            </a:pathLst>
          </a:custGeom>
          <a:blipFill>
            <a:blip r:embed="rId2"/>
            <a:stretch>
              <a:fillRect l="0" t="-14280" r="0" b="-27317"/>
            </a:stretch>
          </a:blipFill>
        </p:spPr>
      </p:sp>
      <p:sp>
        <p:nvSpPr>
          <p:cNvPr name="Freeform 3" id="3"/>
          <p:cNvSpPr/>
          <p:nvPr/>
        </p:nvSpPr>
        <p:spPr>
          <a:xfrm flipH="false" flipV="false" rot="0">
            <a:off x="9631075" y="4880569"/>
            <a:ext cx="8313068" cy="4644622"/>
          </a:xfrm>
          <a:custGeom>
            <a:avLst/>
            <a:gdLst/>
            <a:ahLst/>
            <a:cxnLst/>
            <a:rect r="r" b="b" t="t" l="l"/>
            <a:pathLst>
              <a:path h="4644622" w="8313068">
                <a:moveTo>
                  <a:pt x="0" y="0"/>
                </a:moveTo>
                <a:lnTo>
                  <a:pt x="8313068" y="0"/>
                </a:lnTo>
                <a:lnTo>
                  <a:pt x="8313068" y="4644622"/>
                </a:lnTo>
                <a:lnTo>
                  <a:pt x="0" y="4644622"/>
                </a:lnTo>
                <a:lnTo>
                  <a:pt x="0" y="0"/>
                </a:lnTo>
                <a:close/>
              </a:path>
            </a:pathLst>
          </a:custGeom>
          <a:blipFill>
            <a:blip r:embed="rId3"/>
            <a:stretch>
              <a:fillRect l="0" t="-5411" r="0" b="-28825"/>
            </a:stretch>
          </a:blipFill>
        </p:spPr>
      </p:sp>
      <p:sp>
        <p:nvSpPr>
          <p:cNvPr name="Freeform 4" id="4"/>
          <p:cNvSpPr/>
          <p:nvPr/>
        </p:nvSpPr>
        <p:spPr>
          <a:xfrm flipH="false" flipV="false" rot="0">
            <a:off x="9631075" y="282128"/>
            <a:ext cx="8313068" cy="4349108"/>
          </a:xfrm>
          <a:custGeom>
            <a:avLst/>
            <a:gdLst/>
            <a:ahLst/>
            <a:cxnLst/>
            <a:rect r="r" b="b" t="t" l="l"/>
            <a:pathLst>
              <a:path h="4349108" w="8313068">
                <a:moveTo>
                  <a:pt x="0" y="0"/>
                </a:moveTo>
                <a:lnTo>
                  <a:pt x="8313068" y="0"/>
                </a:lnTo>
                <a:lnTo>
                  <a:pt x="8313068" y="4349108"/>
                </a:lnTo>
                <a:lnTo>
                  <a:pt x="0" y="4349108"/>
                </a:lnTo>
                <a:lnTo>
                  <a:pt x="0" y="0"/>
                </a:lnTo>
                <a:close/>
              </a:path>
            </a:pathLst>
          </a:custGeom>
          <a:blipFill>
            <a:blip r:embed="rId4"/>
            <a:stretch>
              <a:fillRect l="0" t="-26071" r="0" b="-17286"/>
            </a:stretch>
          </a:blipFill>
        </p:spPr>
      </p:sp>
      <p:sp>
        <p:nvSpPr>
          <p:cNvPr name="TextBox 5" id="5"/>
          <p:cNvSpPr txBox="true"/>
          <p:nvPr/>
        </p:nvSpPr>
        <p:spPr>
          <a:xfrm rot="0">
            <a:off x="375049" y="1109887"/>
            <a:ext cx="8966687" cy="2598340"/>
          </a:xfrm>
          <a:prstGeom prst="rect">
            <a:avLst/>
          </a:prstGeom>
        </p:spPr>
        <p:txBody>
          <a:bodyPr anchor="t" rtlCol="false" tIns="0" lIns="0" bIns="0" rIns="0">
            <a:spAutoFit/>
          </a:bodyPr>
          <a:lstStyle/>
          <a:p>
            <a:pPr algn="ctr">
              <a:lnSpc>
                <a:spcPts val="6934"/>
              </a:lnSpc>
            </a:pPr>
            <a:r>
              <a:rPr lang="en-US" b="true" sz="4953">
                <a:solidFill>
                  <a:srgbClr val="FFFFFF"/>
                </a:solidFill>
                <a:latin typeface="Faustina Bold"/>
                <a:ea typeface="Faustina Bold"/>
                <a:cs typeface="Faustina Bold"/>
                <a:sym typeface="Faustina Bold"/>
              </a:rPr>
              <a:t>EKIP MEDIA </a:t>
            </a:r>
          </a:p>
          <a:p>
            <a:pPr algn="ctr">
              <a:lnSpc>
                <a:spcPts val="6934"/>
              </a:lnSpc>
              <a:spcBef>
                <a:spcPct val="0"/>
              </a:spcBef>
            </a:pPr>
            <a:r>
              <a:rPr lang="en-US" b="true" sz="4953">
                <a:solidFill>
                  <a:srgbClr val="FFFFFF"/>
                </a:solidFill>
                <a:latin typeface="Faustina Bold"/>
                <a:ea typeface="Faustina Bold"/>
                <a:cs typeface="Faustina Bold"/>
                <a:sym typeface="Faustina Bold"/>
              </a:rPr>
              <a:t>GHI HÌNH TVC VÀ QUAY SỰ KIỆN</a:t>
            </a:r>
          </a:p>
        </p:txBody>
      </p:sp>
    </p:spTree>
  </p:cSld>
  <p:clrMapOvr>
    <a:masterClrMapping/>
  </p:clrMapOvr>
</p:sld>
</file>

<file path=ppt/slides/slide46.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sp>
        <p:nvSpPr>
          <p:cNvPr name="Freeform 2" id="2"/>
          <p:cNvSpPr/>
          <p:nvPr/>
        </p:nvSpPr>
        <p:spPr>
          <a:xfrm flipH="false" flipV="false" rot="0">
            <a:off x="9341736" y="558412"/>
            <a:ext cx="8510088" cy="4405073"/>
          </a:xfrm>
          <a:custGeom>
            <a:avLst/>
            <a:gdLst/>
            <a:ahLst/>
            <a:cxnLst/>
            <a:rect r="r" b="b" t="t" l="l"/>
            <a:pathLst>
              <a:path h="4405073" w="8510088">
                <a:moveTo>
                  <a:pt x="0" y="0"/>
                </a:moveTo>
                <a:lnTo>
                  <a:pt x="8510088" y="0"/>
                </a:lnTo>
                <a:lnTo>
                  <a:pt x="8510088" y="4405073"/>
                </a:lnTo>
                <a:lnTo>
                  <a:pt x="0" y="4405073"/>
                </a:lnTo>
                <a:lnTo>
                  <a:pt x="0" y="0"/>
                </a:lnTo>
                <a:close/>
              </a:path>
            </a:pathLst>
          </a:custGeom>
          <a:blipFill>
            <a:blip r:embed="rId2"/>
            <a:stretch>
              <a:fillRect l="0" t="-21369" r="0" b="-23280"/>
            </a:stretch>
          </a:blipFill>
        </p:spPr>
      </p:sp>
      <p:sp>
        <p:nvSpPr>
          <p:cNvPr name="Freeform 3" id="3"/>
          <p:cNvSpPr/>
          <p:nvPr/>
        </p:nvSpPr>
        <p:spPr>
          <a:xfrm flipH="false" flipV="false" rot="0">
            <a:off x="1028700" y="5203087"/>
            <a:ext cx="7971373" cy="4525502"/>
          </a:xfrm>
          <a:custGeom>
            <a:avLst/>
            <a:gdLst/>
            <a:ahLst/>
            <a:cxnLst/>
            <a:rect r="r" b="b" t="t" l="l"/>
            <a:pathLst>
              <a:path h="4525502" w="7971373">
                <a:moveTo>
                  <a:pt x="0" y="0"/>
                </a:moveTo>
                <a:lnTo>
                  <a:pt x="7971373" y="0"/>
                </a:lnTo>
                <a:lnTo>
                  <a:pt x="7971373" y="4525501"/>
                </a:lnTo>
                <a:lnTo>
                  <a:pt x="0" y="4525501"/>
                </a:lnTo>
                <a:lnTo>
                  <a:pt x="0" y="0"/>
                </a:lnTo>
                <a:close/>
              </a:path>
            </a:pathLst>
          </a:custGeom>
          <a:blipFill>
            <a:blip r:embed="rId3"/>
            <a:stretch>
              <a:fillRect l="-3135" t="-5294" r="-3135" b="0"/>
            </a:stretch>
          </a:blipFill>
        </p:spPr>
      </p:sp>
      <p:sp>
        <p:nvSpPr>
          <p:cNvPr name="Freeform 4" id="4"/>
          <p:cNvSpPr/>
          <p:nvPr/>
        </p:nvSpPr>
        <p:spPr>
          <a:xfrm flipH="false" flipV="false" rot="0">
            <a:off x="9341736" y="5203087"/>
            <a:ext cx="8510088" cy="4525502"/>
          </a:xfrm>
          <a:custGeom>
            <a:avLst/>
            <a:gdLst/>
            <a:ahLst/>
            <a:cxnLst/>
            <a:rect r="r" b="b" t="t" l="l"/>
            <a:pathLst>
              <a:path h="4525502" w="8510088">
                <a:moveTo>
                  <a:pt x="0" y="0"/>
                </a:moveTo>
                <a:lnTo>
                  <a:pt x="8510088" y="0"/>
                </a:lnTo>
                <a:lnTo>
                  <a:pt x="8510088" y="4525501"/>
                </a:lnTo>
                <a:lnTo>
                  <a:pt x="0" y="4525501"/>
                </a:lnTo>
                <a:lnTo>
                  <a:pt x="0" y="0"/>
                </a:lnTo>
                <a:close/>
              </a:path>
            </a:pathLst>
          </a:custGeom>
          <a:blipFill>
            <a:blip r:embed="rId4"/>
            <a:stretch>
              <a:fillRect l="0" t="-60850" r="0" b="-90298"/>
            </a:stretch>
          </a:blipFill>
        </p:spPr>
      </p:sp>
      <p:sp>
        <p:nvSpPr>
          <p:cNvPr name="TextBox 5" id="5"/>
          <p:cNvSpPr txBox="true"/>
          <p:nvPr/>
        </p:nvSpPr>
        <p:spPr>
          <a:xfrm rot="0">
            <a:off x="375049" y="1852303"/>
            <a:ext cx="8966687" cy="1722040"/>
          </a:xfrm>
          <a:prstGeom prst="rect">
            <a:avLst/>
          </a:prstGeom>
        </p:spPr>
        <p:txBody>
          <a:bodyPr anchor="t" rtlCol="false" tIns="0" lIns="0" bIns="0" rIns="0">
            <a:spAutoFit/>
          </a:bodyPr>
          <a:lstStyle/>
          <a:p>
            <a:pPr algn="ctr">
              <a:lnSpc>
                <a:spcPts val="6934"/>
              </a:lnSpc>
            </a:pPr>
            <a:r>
              <a:rPr lang="en-US" b="true" sz="4953">
                <a:solidFill>
                  <a:srgbClr val="FFFFFF"/>
                </a:solidFill>
                <a:latin typeface="Faustina Bold"/>
                <a:ea typeface="Faustina Bold"/>
                <a:cs typeface="Faustina Bold"/>
                <a:sym typeface="Faustina Bold"/>
              </a:rPr>
              <a:t>TRƯỜNG QUAY GIẢ LẬP</a:t>
            </a:r>
          </a:p>
          <a:p>
            <a:pPr algn="ctr">
              <a:lnSpc>
                <a:spcPts val="6934"/>
              </a:lnSpc>
              <a:spcBef>
                <a:spcPct val="0"/>
              </a:spcBef>
            </a:pPr>
            <a:r>
              <a:rPr lang="en-US" b="true" sz="4953">
                <a:solidFill>
                  <a:srgbClr val="FFFFFF"/>
                </a:solidFill>
                <a:latin typeface="Faustina Bold"/>
                <a:ea typeface="Faustina Bold"/>
                <a:cs typeface="Faustina Bold"/>
                <a:sym typeface="Faustina Bold"/>
              </a:rPr>
              <a:t>SUNGO GROUP</a:t>
            </a:r>
          </a:p>
        </p:txBody>
      </p:sp>
    </p:spTree>
  </p:cSld>
  <p:clrMapOvr>
    <a:masterClrMapping/>
  </p:clrMapOvr>
</p:sld>
</file>

<file path=ppt/slides/slide47.xml><?xml version="1.0" encoding="utf-8"?>
<p:sld xmlns:p="http://schemas.openxmlformats.org/presentationml/2006/main" xmlns:a="http://schemas.openxmlformats.org/drawingml/2006/main" xmlns:r="http://schemas.openxmlformats.org/officeDocument/2006/relationships">
  <p:cSld>
    <p:bg>
      <p:bgPr>
        <a:solidFill>
          <a:srgbClr val="B6051F"/>
        </a:solidFill>
      </p:bgPr>
    </p:bg>
    <p:spTree>
      <p:nvGrpSpPr>
        <p:cNvPr id="1" name=""/>
        <p:cNvGrpSpPr/>
        <p:nvPr/>
      </p:nvGrpSpPr>
      <p:grpSpPr>
        <a:xfrm>
          <a:off x="0" y="0"/>
          <a:ext cx="0" cy="0"/>
          <a:chOff x="0" y="0"/>
          <a:chExt cx="0" cy="0"/>
        </a:xfrm>
      </p:grpSpPr>
      <p:grpSp>
        <p:nvGrpSpPr>
          <p:cNvPr name="Group 2" id="2"/>
          <p:cNvGrpSpPr/>
          <p:nvPr/>
        </p:nvGrpSpPr>
        <p:grpSpPr>
          <a:xfrm rot="0">
            <a:off x="-132959" y="9994304"/>
            <a:ext cx="18553917" cy="301415"/>
            <a:chOff x="0" y="0"/>
            <a:chExt cx="9381157" cy="152400"/>
          </a:xfrm>
        </p:grpSpPr>
        <p:sp>
          <p:nvSpPr>
            <p:cNvPr name="Freeform 3" id="3"/>
            <p:cNvSpPr/>
            <p:nvPr/>
          </p:nvSpPr>
          <p:spPr>
            <a:xfrm flipH="false" flipV="false" rot="0">
              <a:off x="0" y="0"/>
              <a:ext cx="9381158" cy="152400"/>
            </a:xfrm>
            <a:custGeom>
              <a:avLst/>
              <a:gdLst/>
              <a:ahLst/>
              <a:cxnLst/>
              <a:rect r="r" b="b" t="t" l="l"/>
              <a:pathLst>
                <a:path h="152400" w="9381158">
                  <a:moveTo>
                    <a:pt x="0" y="0"/>
                  </a:moveTo>
                  <a:lnTo>
                    <a:pt x="9381158" y="0"/>
                  </a:lnTo>
                  <a:lnTo>
                    <a:pt x="9381158" y="152400"/>
                  </a:lnTo>
                  <a:lnTo>
                    <a:pt x="0" y="152400"/>
                  </a:lnTo>
                  <a:close/>
                </a:path>
              </a:pathLst>
            </a:custGeom>
            <a:solidFill>
              <a:srgbClr val="FFAE00"/>
            </a:solidFill>
          </p:spPr>
        </p:sp>
      </p:grpSp>
      <p:grpSp>
        <p:nvGrpSpPr>
          <p:cNvPr name="Group 4" id="4"/>
          <p:cNvGrpSpPr/>
          <p:nvPr/>
        </p:nvGrpSpPr>
        <p:grpSpPr>
          <a:xfrm rot="0">
            <a:off x="1387091" y="812766"/>
            <a:ext cx="15489884" cy="8445534"/>
            <a:chOff x="0" y="0"/>
            <a:chExt cx="4079640" cy="2224338"/>
          </a:xfrm>
        </p:grpSpPr>
        <p:sp>
          <p:nvSpPr>
            <p:cNvPr name="Freeform 5" id="5"/>
            <p:cNvSpPr/>
            <p:nvPr/>
          </p:nvSpPr>
          <p:spPr>
            <a:xfrm flipH="false" flipV="false" rot="0">
              <a:off x="0" y="0"/>
              <a:ext cx="4079640" cy="2224338"/>
            </a:xfrm>
            <a:custGeom>
              <a:avLst/>
              <a:gdLst/>
              <a:ahLst/>
              <a:cxnLst/>
              <a:rect r="r" b="b" t="t" l="l"/>
              <a:pathLst>
                <a:path h="2224338" w="4079640">
                  <a:moveTo>
                    <a:pt x="0" y="0"/>
                  </a:moveTo>
                  <a:lnTo>
                    <a:pt x="4079640" y="0"/>
                  </a:lnTo>
                  <a:lnTo>
                    <a:pt x="4079640" y="2224338"/>
                  </a:lnTo>
                  <a:lnTo>
                    <a:pt x="0" y="2224338"/>
                  </a:lnTo>
                  <a:close/>
                </a:path>
              </a:pathLst>
            </a:custGeom>
            <a:solidFill>
              <a:srgbClr val="FFFFFF"/>
            </a:solidFill>
          </p:spPr>
        </p:sp>
        <p:sp>
          <p:nvSpPr>
            <p:cNvPr name="TextBox 6" id="6"/>
            <p:cNvSpPr txBox="true"/>
            <p:nvPr/>
          </p:nvSpPr>
          <p:spPr>
            <a:xfrm>
              <a:off x="0" y="-38100"/>
              <a:ext cx="4079640" cy="2262438"/>
            </a:xfrm>
            <a:prstGeom prst="rect">
              <a:avLst/>
            </a:prstGeom>
          </p:spPr>
          <p:txBody>
            <a:bodyPr anchor="ctr" rtlCol="false" tIns="50800" lIns="50800" bIns="50800" rIns="50800"/>
            <a:lstStyle/>
            <a:p>
              <a:pPr algn="ctr">
                <a:lnSpc>
                  <a:spcPts val="2794"/>
                </a:lnSpc>
              </a:pPr>
            </a:p>
          </p:txBody>
        </p:sp>
      </p:grpSp>
      <p:sp>
        <p:nvSpPr>
          <p:cNvPr name="Freeform 7" id="7"/>
          <p:cNvSpPr/>
          <p:nvPr/>
        </p:nvSpPr>
        <p:spPr>
          <a:xfrm flipH="false" flipV="false" rot="0">
            <a:off x="8380507" y="1268183"/>
            <a:ext cx="2009192" cy="2009192"/>
          </a:xfrm>
          <a:custGeom>
            <a:avLst/>
            <a:gdLst/>
            <a:ahLst/>
            <a:cxnLst/>
            <a:rect r="r" b="b" t="t" l="l"/>
            <a:pathLst>
              <a:path h="2009192" w="2009192">
                <a:moveTo>
                  <a:pt x="0" y="0"/>
                </a:moveTo>
                <a:lnTo>
                  <a:pt x="2009192" y="0"/>
                </a:lnTo>
                <a:lnTo>
                  <a:pt x="2009192" y="2009192"/>
                </a:lnTo>
                <a:lnTo>
                  <a:pt x="0" y="2009192"/>
                </a:lnTo>
                <a:lnTo>
                  <a:pt x="0" y="0"/>
                </a:lnTo>
                <a:close/>
              </a:path>
            </a:pathLst>
          </a:custGeom>
          <a:blipFill>
            <a:blip r:embed="rId2"/>
            <a:stretch>
              <a:fillRect l="0" t="0" r="0" b="0"/>
            </a:stretch>
          </a:blipFill>
        </p:spPr>
      </p:sp>
      <p:sp>
        <p:nvSpPr>
          <p:cNvPr name="TextBox 8" id="8"/>
          <p:cNvSpPr txBox="true"/>
          <p:nvPr/>
        </p:nvSpPr>
        <p:spPr>
          <a:xfrm rot="0">
            <a:off x="3011050" y="3305950"/>
            <a:ext cx="13125885" cy="2297574"/>
          </a:xfrm>
          <a:prstGeom prst="rect">
            <a:avLst/>
          </a:prstGeom>
        </p:spPr>
        <p:txBody>
          <a:bodyPr anchor="t" rtlCol="false" tIns="0" lIns="0" bIns="0" rIns="0">
            <a:spAutoFit/>
          </a:bodyPr>
          <a:lstStyle/>
          <a:p>
            <a:pPr algn="ctr">
              <a:lnSpc>
                <a:spcPts val="8915"/>
              </a:lnSpc>
            </a:pPr>
            <a:r>
              <a:rPr lang="en-US" b="true" sz="7752" spc="-62">
                <a:solidFill>
                  <a:srgbClr val="000000"/>
                </a:solidFill>
                <a:latin typeface="Faustina Bold"/>
                <a:ea typeface="Faustina Bold"/>
                <a:cs typeface="Faustina Bold"/>
                <a:sym typeface="Faustina Bold"/>
              </a:rPr>
              <a:t>SUNGO GROUP </a:t>
            </a:r>
          </a:p>
          <a:p>
            <a:pPr algn="ctr">
              <a:lnSpc>
                <a:spcPts val="8915"/>
              </a:lnSpc>
            </a:pPr>
            <a:r>
              <a:rPr lang="en-US" b="true" sz="7752" spc="-62">
                <a:solidFill>
                  <a:srgbClr val="000000"/>
                </a:solidFill>
                <a:latin typeface="Faustina Bold"/>
                <a:ea typeface="Faustina Bold"/>
                <a:cs typeface="Faustina Bold"/>
                <a:sym typeface="Faustina Bold"/>
              </a:rPr>
              <a:t>TRÂN TRỌNG CẢM ƠN !</a:t>
            </a:r>
          </a:p>
        </p:txBody>
      </p:sp>
      <p:sp>
        <p:nvSpPr>
          <p:cNvPr name="TextBox 9" id="9"/>
          <p:cNvSpPr txBox="true"/>
          <p:nvPr/>
        </p:nvSpPr>
        <p:spPr>
          <a:xfrm rot="0">
            <a:off x="4225163" y="6157919"/>
            <a:ext cx="10872936" cy="1571163"/>
          </a:xfrm>
          <a:prstGeom prst="rect">
            <a:avLst/>
          </a:prstGeom>
        </p:spPr>
        <p:txBody>
          <a:bodyPr anchor="t" rtlCol="false" tIns="0" lIns="0" bIns="0" rIns="0">
            <a:spAutoFit/>
          </a:bodyPr>
          <a:lstStyle/>
          <a:p>
            <a:pPr algn="l" marL="650147" indent="-325074" lvl="1">
              <a:lnSpc>
                <a:spcPts val="4215"/>
              </a:lnSpc>
              <a:buFont typeface="Arial"/>
              <a:buChar char="•"/>
            </a:pPr>
            <a:r>
              <a:rPr lang="en-US" b="true" sz="3011">
                <a:solidFill>
                  <a:srgbClr val="000000"/>
                </a:solidFill>
                <a:latin typeface="Faustina Bold"/>
                <a:ea typeface="Faustina Bold"/>
                <a:cs typeface="Faustina Bold"/>
                <a:sym typeface="Faustina Bold"/>
              </a:rPr>
              <a:t>Địa chỉ: </a:t>
            </a:r>
            <a:r>
              <a:rPr lang="en-US" b="true" sz="3011">
                <a:solidFill>
                  <a:srgbClr val="000000"/>
                </a:solidFill>
                <a:latin typeface="Faustina Bold"/>
                <a:ea typeface="Faustina Bold"/>
                <a:cs typeface="Faustina Bold"/>
                <a:sym typeface="Faustina Bold"/>
              </a:rPr>
              <a:t> 14/801 Tôn Đức Thắng, Hồng Bàng, Hải Phòng </a:t>
            </a:r>
          </a:p>
          <a:p>
            <a:pPr algn="l" marL="650147" indent="-325074" lvl="1">
              <a:lnSpc>
                <a:spcPts val="4215"/>
              </a:lnSpc>
              <a:buFont typeface="Arial"/>
              <a:buChar char="•"/>
            </a:pPr>
            <a:r>
              <a:rPr lang="en-US" b="true" sz="3011">
                <a:solidFill>
                  <a:srgbClr val="000000"/>
                </a:solidFill>
                <a:latin typeface="Faustina Bold"/>
                <a:ea typeface="Faustina Bold"/>
                <a:cs typeface="Faustina Bold"/>
                <a:sym typeface="Faustina Bold"/>
              </a:rPr>
              <a:t>Hotline: 0936.888.584</a:t>
            </a:r>
          </a:p>
          <a:p>
            <a:pPr algn="l" marL="650147" indent="-325074" lvl="1">
              <a:lnSpc>
                <a:spcPts val="4215"/>
              </a:lnSpc>
              <a:buFont typeface="Arial"/>
              <a:buChar char="•"/>
            </a:pPr>
            <a:r>
              <a:rPr lang="en-US" b="true" sz="3011">
                <a:solidFill>
                  <a:srgbClr val="000000"/>
                </a:solidFill>
                <a:latin typeface="Faustina Bold"/>
                <a:ea typeface="Faustina Bold"/>
                <a:cs typeface="Faustina Bold"/>
                <a:sym typeface="Faustina Bold"/>
              </a:rPr>
              <a:t>Website: sungogroup.vn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DAF3GzWDIp8</dc:identifier>
  <dcterms:modified xsi:type="dcterms:W3CDTF">2011-08-01T06:04:30Z</dcterms:modified>
  <cp:revision>1</cp:revision>
  <dc:title>HỒ SƠ NĂNG LỰC SUNGO GROUP.</dc:title>
</cp:coreProperties>
</file>